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4"/>
  </p:sldMasterIdLst>
  <p:notesMasterIdLst>
    <p:notesMasterId r:id="rId51"/>
  </p:notesMasterIdLst>
  <p:handoutMasterIdLst>
    <p:handoutMasterId r:id="rId52"/>
  </p:handoutMasterIdLst>
  <p:sldIdLst>
    <p:sldId id="614" r:id="rId5"/>
    <p:sldId id="588" r:id="rId6"/>
    <p:sldId id="585" r:id="rId7"/>
    <p:sldId id="587" r:id="rId8"/>
    <p:sldId id="589" r:id="rId9"/>
    <p:sldId id="592" r:id="rId10"/>
    <p:sldId id="425" r:id="rId11"/>
    <p:sldId id="460" r:id="rId12"/>
    <p:sldId id="542" r:id="rId13"/>
    <p:sldId id="558" r:id="rId14"/>
    <p:sldId id="559" r:id="rId15"/>
    <p:sldId id="561" r:id="rId16"/>
    <p:sldId id="562" r:id="rId17"/>
    <p:sldId id="431" r:id="rId18"/>
    <p:sldId id="527" r:id="rId19"/>
    <p:sldId id="594" r:id="rId20"/>
    <p:sldId id="529" r:id="rId21"/>
    <p:sldId id="570" r:id="rId22"/>
    <p:sldId id="533" r:id="rId23"/>
    <p:sldId id="535" r:id="rId24"/>
    <p:sldId id="536" r:id="rId25"/>
    <p:sldId id="546" r:id="rId26"/>
    <p:sldId id="540" r:id="rId27"/>
    <p:sldId id="571" r:id="rId28"/>
    <p:sldId id="458" r:id="rId29"/>
    <p:sldId id="595" r:id="rId30"/>
    <p:sldId id="597" r:id="rId31"/>
    <p:sldId id="610" r:id="rId32"/>
    <p:sldId id="599" r:id="rId33"/>
    <p:sldId id="600" r:id="rId34"/>
    <p:sldId id="459" r:id="rId35"/>
    <p:sldId id="607" r:id="rId36"/>
    <p:sldId id="613" r:id="rId37"/>
    <p:sldId id="601" r:id="rId38"/>
    <p:sldId id="602" r:id="rId39"/>
    <p:sldId id="608" r:id="rId40"/>
    <p:sldId id="609" r:id="rId41"/>
    <p:sldId id="521" r:id="rId42"/>
    <p:sldId id="507" r:id="rId43"/>
    <p:sldId id="455" r:id="rId44"/>
    <p:sldId id="604" r:id="rId45"/>
    <p:sldId id="615" r:id="rId46"/>
    <p:sldId id="611" r:id="rId47"/>
    <p:sldId id="605" r:id="rId48"/>
    <p:sldId id="582" r:id="rId49"/>
    <p:sldId id="581" r:id="rId5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rchitecture Best Practices" id="{615452A5-FCA9-4ADF-8D90-2D21140D5AF9}">
          <p14:sldIdLst>
            <p14:sldId id="614"/>
            <p14:sldId id="588"/>
            <p14:sldId id="585"/>
            <p14:sldId id="587"/>
            <p14:sldId id="589"/>
            <p14:sldId id="592"/>
            <p14:sldId id="425"/>
            <p14:sldId id="460"/>
            <p14:sldId id="542"/>
            <p14:sldId id="558"/>
            <p14:sldId id="559"/>
            <p14:sldId id="561"/>
            <p14:sldId id="562"/>
            <p14:sldId id="431"/>
            <p14:sldId id="527"/>
            <p14:sldId id="594"/>
            <p14:sldId id="529"/>
            <p14:sldId id="570"/>
            <p14:sldId id="533"/>
            <p14:sldId id="535"/>
            <p14:sldId id="536"/>
            <p14:sldId id="546"/>
            <p14:sldId id="540"/>
            <p14:sldId id="571"/>
            <p14:sldId id="458"/>
            <p14:sldId id="595"/>
            <p14:sldId id="597"/>
            <p14:sldId id="610"/>
            <p14:sldId id="599"/>
            <p14:sldId id="600"/>
            <p14:sldId id="459"/>
            <p14:sldId id="607"/>
            <p14:sldId id="613"/>
            <p14:sldId id="601"/>
            <p14:sldId id="602"/>
            <p14:sldId id="608"/>
            <p14:sldId id="609"/>
            <p14:sldId id="521"/>
            <p14:sldId id="507"/>
            <p14:sldId id="455"/>
            <p14:sldId id="604"/>
            <p14:sldId id="615"/>
            <p14:sldId id="611"/>
            <p14:sldId id="605"/>
            <p14:sldId id="582"/>
            <p14:sldId id="581"/>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300" userDrawn="1">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595A5D"/>
    <a:srgbClr val="414042"/>
    <a:srgbClr val="FCB64C"/>
    <a:srgbClr val="FEC46F"/>
    <a:srgbClr val="4F81BD"/>
    <a:srgbClr val="0C9B2E"/>
    <a:srgbClr val="FFFAD0"/>
    <a:srgbClr val="FFF8AE"/>
    <a:srgbClr val="FFE17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58" autoAdjust="0"/>
    <p:restoredTop sz="69108" autoAdjust="0"/>
  </p:normalViewPr>
  <p:slideViewPr>
    <p:cSldViewPr snapToGrid="0" showGuides="1">
      <p:cViewPr varScale="1">
        <p:scale>
          <a:sx n="97" d="100"/>
          <a:sy n="97" d="100"/>
        </p:scale>
        <p:origin x="1008" y="184"/>
      </p:cViewPr>
      <p:guideLst>
        <p:guide orient="horz" pos="644"/>
        <p:guide orient="horz" pos="2898"/>
        <p:guide orient="horz" pos="2300"/>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2" d="100"/>
          <a:sy n="82" d="100"/>
        </p:scale>
        <p:origin x="3336"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EF226B-0BB3-BB47-A3F3-44FD29823E5F}" type="doc">
      <dgm:prSet loTypeId="urn:microsoft.com/office/officeart/2005/8/layout/pyramid3" loCatId="" qsTypeId="urn:microsoft.com/office/officeart/2005/8/quickstyle/simple4" qsCatId="simple" csTypeId="urn:microsoft.com/office/officeart/2005/8/colors/accent0_1" csCatId="mainScheme" phldr="1"/>
      <dgm:spPr/>
    </dgm:pt>
    <dgm:pt modelId="{A797094B-5613-F54E-9076-C11F381064BE}">
      <dgm:prSet phldrT="[Text]"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sz="2000" dirty="0">
              <a:solidFill>
                <a:schemeClr val="bg1"/>
              </a:solidFill>
            </a:rPr>
            <a:t>AWS Account Owner (Root)</a:t>
          </a:r>
        </a:p>
      </dgm:t>
    </dgm:pt>
    <dgm:pt modelId="{25F50361-42CF-B548-BE9B-ABD26CF65D04}" type="parTrans" cxnId="{D1174965-D156-044E-B087-C8A3A32F80B0}">
      <dgm:prSet/>
      <dgm:spPr/>
      <dgm:t>
        <a:bodyPr/>
        <a:lstStyle/>
        <a:p>
          <a:endParaRPr lang="en-US"/>
        </a:p>
      </dgm:t>
    </dgm:pt>
    <dgm:pt modelId="{F3E9C51A-AB99-1946-93E8-2441A1520D30}" type="sibTrans" cxnId="{D1174965-D156-044E-B087-C8A3A32F80B0}">
      <dgm:prSet/>
      <dgm:spPr/>
      <dgm:t>
        <a:bodyPr/>
        <a:lstStyle/>
        <a:p>
          <a:endParaRPr lang="en-US"/>
        </a:p>
      </dgm:t>
    </dgm:pt>
    <dgm:pt modelId="{692D63CA-A5D9-D342-9652-2AEC9573CAB6}">
      <dgm:prSet phldrT="[Text]" custT="1">
        <dgm:style>
          <a:lnRef idx="2">
            <a:schemeClr val="dk1">
              <a:shade val="50000"/>
            </a:schemeClr>
          </a:lnRef>
          <a:fillRef idx="1">
            <a:schemeClr val="dk1"/>
          </a:fillRef>
          <a:effectRef idx="0">
            <a:schemeClr val="dk1"/>
          </a:effectRef>
          <a:fontRef idx="minor">
            <a:schemeClr val="lt1"/>
          </a:fontRef>
        </dgm:style>
      </dgm:prSet>
      <dgm:spPr/>
      <dgm:t>
        <a:bodyPr/>
        <a:lstStyle/>
        <a:p>
          <a:r>
            <a:rPr lang="en-US" sz="2000" dirty="0">
              <a:solidFill>
                <a:schemeClr val="bg1"/>
              </a:solidFill>
            </a:rPr>
            <a:t>AWS IAM User</a:t>
          </a:r>
          <a:endParaRPr lang="en-US" sz="2700" dirty="0">
            <a:solidFill>
              <a:schemeClr val="bg1"/>
            </a:solidFill>
          </a:endParaRPr>
        </a:p>
      </dgm:t>
    </dgm:pt>
    <dgm:pt modelId="{89710C70-62D2-1041-BF85-2D8F5045A499}" type="parTrans" cxnId="{53A4446E-A36D-634B-AD78-8A8F0D826159}">
      <dgm:prSet/>
      <dgm:spPr/>
      <dgm:t>
        <a:bodyPr/>
        <a:lstStyle/>
        <a:p>
          <a:endParaRPr lang="en-US"/>
        </a:p>
      </dgm:t>
    </dgm:pt>
    <dgm:pt modelId="{0CD3C5A6-E651-CF42-80C2-9ACA42DF9052}" type="sibTrans" cxnId="{53A4446E-A36D-634B-AD78-8A8F0D826159}">
      <dgm:prSet/>
      <dgm:spPr/>
      <dgm:t>
        <a:bodyPr/>
        <a:lstStyle/>
        <a:p>
          <a:endParaRPr lang="en-US"/>
        </a:p>
      </dgm:t>
    </dgm:pt>
    <dgm:pt modelId="{885E24C0-52A5-A64C-8557-33F94F7F7B6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sz="1400" dirty="0">
              <a:solidFill>
                <a:schemeClr val="bg1"/>
              </a:solidFill>
            </a:rPr>
            <a:t>Temporary Security Credentials</a:t>
          </a:r>
        </a:p>
      </dgm:t>
    </dgm:pt>
    <dgm:pt modelId="{EA129DF5-B3EE-E94B-B027-A1E54C0413B4}" type="parTrans" cxnId="{1B3416F7-B1B1-C544-9F13-B7CD052E0802}">
      <dgm:prSet/>
      <dgm:spPr/>
      <dgm:t>
        <a:bodyPr/>
        <a:lstStyle/>
        <a:p>
          <a:endParaRPr lang="en-US"/>
        </a:p>
      </dgm:t>
    </dgm:pt>
    <dgm:pt modelId="{F74BAFB9-CEAC-1249-8B20-9F86088B9188}" type="sibTrans" cxnId="{1B3416F7-B1B1-C544-9F13-B7CD052E0802}">
      <dgm:prSet/>
      <dgm:spPr/>
      <dgm:t>
        <a:bodyPr/>
        <a:lstStyle/>
        <a:p>
          <a:endParaRPr lang="en-US"/>
        </a:p>
      </dgm:t>
    </dgm:pt>
    <dgm:pt modelId="{EF495334-D7F9-B744-AA39-797B8C8EB74B}" type="pres">
      <dgm:prSet presAssocID="{FDEF226B-0BB3-BB47-A3F3-44FD29823E5F}" presName="Name0" presStyleCnt="0">
        <dgm:presLayoutVars>
          <dgm:dir/>
          <dgm:animLvl val="lvl"/>
          <dgm:resizeHandles val="exact"/>
        </dgm:presLayoutVars>
      </dgm:prSet>
      <dgm:spPr/>
    </dgm:pt>
    <dgm:pt modelId="{82DFEE3C-B53D-7540-8754-7B26390A3636}" type="pres">
      <dgm:prSet presAssocID="{A797094B-5613-F54E-9076-C11F381064BE}" presName="Name8" presStyleCnt="0"/>
      <dgm:spPr/>
    </dgm:pt>
    <dgm:pt modelId="{3CADC564-FFB3-C940-9F93-CAD2CD7A8ADF}" type="pres">
      <dgm:prSet presAssocID="{A797094B-5613-F54E-9076-C11F381064BE}" presName="level" presStyleLbl="node1" presStyleIdx="0" presStyleCnt="3" custLinFactNeighborX="397">
        <dgm:presLayoutVars>
          <dgm:chMax val="1"/>
          <dgm:bulletEnabled val="1"/>
        </dgm:presLayoutVars>
      </dgm:prSet>
      <dgm:spPr/>
    </dgm:pt>
    <dgm:pt modelId="{8EA34E1B-C565-EA4A-A016-78885BCAEAE4}" type="pres">
      <dgm:prSet presAssocID="{A797094B-5613-F54E-9076-C11F381064BE}" presName="levelTx" presStyleLbl="revTx" presStyleIdx="0" presStyleCnt="0">
        <dgm:presLayoutVars>
          <dgm:chMax val="1"/>
          <dgm:bulletEnabled val="1"/>
        </dgm:presLayoutVars>
      </dgm:prSet>
      <dgm:spPr/>
    </dgm:pt>
    <dgm:pt modelId="{2EDCDC95-17E6-4944-80F4-E4EEC4604B33}" type="pres">
      <dgm:prSet presAssocID="{692D63CA-A5D9-D342-9652-2AEC9573CAB6}" presName="Name8" presStyleCnt="0"/>
      <dgm:spPr/>
    </dgm:pt>
    <dgm:pt modelId="{660D1F51-8047-EC49-912F-113034BA1D25}" type="pres">
      <dgm:prSet presAssocID="{692D63CA-A5D9-D342-9652-2AEC9573CAB6}" presName="level" presStyleLbl="node1" presStyleIdx="1" presStyleCnt="3">
        <dgm:presLayoutVars>
          <dgm:chMax val="1"/>
          <dgm:bulletEnabled val="1"/>
        </dgm:presLayoutVars>
      </dgm:prSet>
      <dgm:spPr/>
    </dgm:pt>
    <dgm:pt modelId="{11E663D9-7D4D-0D40-808C-1C71310E6AE0}" type="pres">
      <dgm:prSet presAssocID="{692D63CA-A5D9-D342-9652-2AEC9573CAB6}" presName="levelTx" presStyleLbl="revTx" presStyleIdx="0" presStyleCnt="0">
        <dgm:presLayoutVars>
          <dgm:chMax val="1"/>
          <dgm:bulletEnabled val="1"/>
        </dgm:presLayoutVars>
      </dgm:prSet>
      <dgm:spPr/>
    </dgm:pt>
    <dgm:pt modelId="{5005F4F0-A97B-0B4A-9EFE-C44321568CBA}" type="pres">
      <dgm:prSet presAssocID="{885E24C0-52A5-A64C-8557-33F94F7F7B67}" presName="Name8" presStyleCnt="0"/>
      <dgm:spPr/>
    </dgm:pt>
    <dgm:pt modelId="{9420D3CF-C6BB-0849-8E55-636D84CE76D2}" type="pres">
      <dgm:prSet presAssocID="{885E24C0-52A5-A64C-8557-33F94F7F7B67}" presName="level" presStyleLbl="node1" presStyleIdx="2" presStyleCnt="3">
        <dgm:presLayoutVars>
          <dgm:chMax val="1"/>
          <dgm:bulletEnabled val="1"/>
        </dgm:presLayoutVars>
      </dgm:prSet>
      <dgm:spPr/>
    </dgm:pt>
    <dgm:pt modelId="{FC826501-0E0F-CF44-8443-1D2CF602A443}" type="pres">
      <dgm:prSet presAssocID="{885E24C0-52A5-A64C-8557-33F94F7F7B67}" presName="levelTx" presStyleLbl="revTx" presStyleIdx="0" presStyleCnt="0">
        <dgm:presLayoutVars>
          <dgm:chMax val="1"/>
          <dgm:bulletEnabled val="1"/>
        </dgm:presLayoutVars>
      </dgm:prSet>
      <dgm:spPr/>
    </dgm:pt>
  </dgm:ptLst>
  <dgm:cxnLst>
    <dgm:cxn modelId="{FE962E20-9AF0-5247-BBA4-211A63F3D1A2}" type="presOf" srcId="{FDEF226B-0BB3-BB47-A3F3-44FD29823E5F}" destId="{EF495334-D7F9-B744-AA39-797B8C8EB74B}" srcOrd="0" destOrd="0" presId="urn:microsoft.com/office/officeart/2005/8/layout/pyramid3"/>
    <dgm:cxn modelId="{9B20C12B-BF15-0D40-B859-3F3E973E1369}" type="presOf" srcId="{A797094B-5613-F54E-9076-C11F381064BE}" destId="{8EA34E1B-C565-EA4A-A016-78885BCAEAE4}" srcOrd="1" destOrd="0" presId="urn:microsoft.com/office/officeart/2005/8/layout/pyramid3"/>
    <dgm:cxn modelId="{AE91E23F-A885-AB47-A7C1-E9345B916536}" type="presOf" srcId="{885E24C0-52A5-A64C-8557-33F94F7F7B67}" destId="{FC826501-0E0F-CF44-8443-1D2CF602A443}" srcOrd="1" destOrd="0" presId="urn:microsoft.com/office/officeart/2005/8/layout/pyramid3"/>
    <dgm:cxn modelId="{D1174965-D156-044E-B087-C8A3A32F80B0}" srcId="{FDEF226B-0BB3-BB47-A3F3-44FD29823E5F}" destId="{A797094B-5613-F54E-9076-C11F381064BE}" srcOrd="0" destOrd="0" parTransId="{25F50361-42CF-B548-BE9B-ABD26CF65D04}" sibTransId="{F3E9C51A-AB99-1946-93E8-2441A1520D30}"/>
    <dgm:cxn modelId="{A2622268-5990-8A4F-8677-E2C11B17C2B9}" type="presOf" srcId="{885E24C0-52A5-A64C-8557-33F94F7F7B67}" destId="{9420D3CF-C6BB-0849-8E55-636D84CE76D2}" srcOrd="0" destOrd="0" presId="urn:microsoft.com/office/officeart/2005/8/layout/pyramid3"/>
    <dgm:cxn modelId="{53A4446E-A36D-634B-AD78-8A8F0D826159}" srcId="{FDEF226B-0BB3-BB47-A3F3-44FD29823E5F}" destId="{692D63CA-A5D9-D342-9652-2AEC9573CAB6}" srcOrd="1" destOrd="0" parTransId="{89710C70-62D2-1041-BF85-2D8F5045A499}" sibTransId="{0CD3C5A6-E651-CF42-80C2-9ACA42DF9052}"/>
    <dgm:cxn modelId="{757EFE80-4D3C-DF42-8F30-09986ED970FB}" type="presOf" srcId="{A797094B-5613-F54E-9076-C11F381064BE}" destId="{3CADC564-FFB3-C940-9F93-CAD2CD7A8ADF}" srcOrd="0" destOrd="0" presId="urn:microsoft.com/office/officeart/2005/8/layout/pyramid3"/>
    <dgm:cxn modelId="{33B26F84-CE4A-0F41-9D9E-CCDD5D37132C}" type="presOf" srcId="{692D63CA-A5D9-D342-9652-2AEC9573CAB6}" destId="{11E663D9-7D4D-0D40-808C-1C71310E6AE0}" srcOrd="1" destOrd="0" presId="urn:microsoft.com/office/officeart/2005/8/layout/pyramid3"/>
    <dgm:cxn modelId="{7ACB8ED0-E066-D048-B726-9574AEAFB059}" type="presOf" srcId="{692D63CA-A5D9-D342-9652-2AEC9573CAB6}" destId="{660D1F51-8047-EC49-912F-113034BA1D25}" srcOrd="0" destOrd="0" presId="urn:microsoft.com/office/officeart/2005/8/layout/pyramid3"/>
    <dgm:cxn modelId="{1B3416F7-B1B1-C544-9F13-B7CD052E0802}" srcId="{FDEF226B-0BB3-BB47-A3F3-44FD29823E5F}" destId="{885E24C0-52A5-A64C-8557-33F94F7F7B67}" srcOrd="2" destOrd="0" parTransId="{EA129DF5-B3EE-E94B-B027-A1E54C0413B4}" sibTransId="{F74BAFB9-CEAC-1249-8B20-9F86088B9188}"/>
    <dgm:cxn modelId="{075BF598-E770-B049-97B8-9F81EDE065FC}" type="presParOf" srcId="{EF495334-D7F9-B744-AA39-797B8C8EB74B}" destId="{82DFEE3C-B53D-7540-8754-7B26390A3636}" srcOrd="0" destOrd="0" presId="urn:microsoft.com/office/officeart/2005/8/layout/pyramid3"/>
    <dgm:cxn modelId="{056421C5-8A8D-9441-96F9-CCDA8EBFA398}" type="presParOf" srcId="{82DFEE3C-B53D-7540-8754-7B26390A3636}" destId="{3CADC564-FFB3-C940-9F93-CAD2CD7A8ADF}" srcOrd="0" destOrd="0" presId="urn:microsoft.com/office/officeart/2005/8/layout/pyramid3"/>
    <dgm:cxn modelId="{A3505AEE-FEBC-F049-8C19-676749A18B85}" type="presParOf" srcId="{82DFEE3C-B53D-7540-8754-7B26390A3636}" destId="{8EA34E1B-C565-EA4A-A016-78885BCAEAE4}" srcOrd="1" destOrd="0" presId="urn:microsoft.com/office/officeart/2005/8/layout/pyramid3"/>
    <dgm:cxn modelId="{DD0A3221-F514-A747-9A8E-3DE893539D00}" type="presParOf" srcId="{EF495334-D7F9-B744-AA39-797B8C8EB74B}" destId="{2EDCDC95-17E6-4944-80F4-E4EEC4604B33}" srcOrd="1" destOrd="0" presId="urn:microsoft.com/office/officeart/2005/8/layout/pyramid3"/>
    <dgm:cxn modelId="{33334475-E0A0-1D4C-A511-6F445A952037}" type="presParOf" srcId="{2EDCDC95-17E6-4944-80F4-E4EEC4604B33}" destId="{660D1F51-8047-EC49-912F-113034BA1D25}" srcOrd="0" destOrd="0" presId="urn:microsoft.com/office/officeart/2005/8/layout/pyramid3"/>
    <dgm:cxn modelId="{B9AB193B-5134-F54B-BA6F-986E961B9AEF}" type="presParOf" srcId="{2EDCDC95-17E6-4944-80F4-E4EEC4604B33}" destId="{11E663D9-7D4D-0D40-808C-1C71310E6AE0}" srcOrd="1" destOrd="0" presId="urn:microsoft.com/office/officeart/2005/8/layout/pyramid3"/>
    <dgm:cxn modelId="{CF45AFD0-7E4A-B646-A637-FA0E796C2D4C}" type="presParOf" srcId="{EF495334-D7F9-B744-AA39-797B8C8EB74B}" destId="{5005F4F0-A97B-0B4A-9EFE-C44321568CBA}" srcOrd="2" destOrd="0" presId="urn:microsoft.com/office/officeart/2005/8/layout/pyramid3"/>
    <dgm:cxn modelId="{3D1112D7-E096-4B44-A2C3-B040077E2A33}" type="presParOf" srcId="{5005F4F0-A97B-0B4A-9EFE-C44321568CBA}" destId="{9420D3CF-C6BB-0849-8E55-636D84CE76D2}" srcOrd="0" destOrd="0" presId="urn:microsoft.com/office/officeart/2005/8/layout/pyramid3"/>
    <dgm:cxn modelId="{0B4D6AE3-0E13-D343-9F96-54023B648AAF}" type="presParOf" srcId="{5005F4F0-A97B-0B4A-9EFE-C44321568CBA}" destId="{FC826501-0E0F-CF44-8443-1D2CF602A443}"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ADC564-FFB3-C940-9F93-CAD2CD7A8ADF}">
      <dsp:nvSpPr>
        <dsp:cNvPr id="0" name=""/>
        <dsp:cNvSpPr/>
      </dsp:nvSpPr>
      <dsp:spPr>
        <a:xfrm rot="10800000">
          <a:off x="0" y="0"/>
          <a:ext cx="3200400" cy="1030816"/>
        </a:xfrm>
        <a:prstGeom prst="trapezoid">
          <a:avLst>
            <a:gd name="adj" fmla="val 51745"/>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AWS Account Owner (Root)</a:t>
          </a:r>
        </a:p>
      </dsp:txBody>
      <dsp:txXfrm rot="-10800000">
        <a:off x="560069" y="0"/>
        <a:ext cx="2080260" cy="1030816"/>
      </dsp:txXfrm>
    </dsp:sp>
    <dsp:sp modelId="{660D1F51-8047-EC49-912F-113034BA1D25}">
      <dsp:nvSpPr>
        <dsp:cNvPr id="0" name=""/>
        <dsp:cNvSpPr/>
      </dsp:nvSpPr>
      <dsp:spPr>
        <a:xfrm rot="10800000">
          <a:off x="533400" y="1030816"/>
          <a:ext cx="2133600" cy="1030816"/>
        </a:xfrm>
        <a:prstGeom prst="trapezoid">
          <a:avLst>
            <a:gd name="adj" fmla="val 51745"/>
          </a:avLst>
        </a:prstGeom>
        <a:solidFill>
          <a:schemeClr val="dk1"/>
        </a:solidFill>
        <a:ln w="25400" cap="flat"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AWS IAM User</a:t>
          </a:r>
          <a:endParaRPr lang="en-US" sz="2700" kern="1200" dirty="0">
            <a:solidFill>
              <a:schemeClr val="bg1"/>
            </a:solidFill>
          </a:endParaRPr>
        </a:p>
      </dsp:txBody>
      <dsp:txXfrm rot="-10800000">
        <a:off x="906780" y="1030816"/>
        <a:ext cx="1386840" cy="1030816"/>
      </dsp:txXfrm>
    </dsp:sp>
    <dsp:sp modelId="{9420D3CF-C6BB-0849-8E55-636D84CE76D2}">
      <dsp:nvSpPr>
        <dsp:cNvPr id="0" name=""/>
        <dsp:cNvSpPr/>
      </dsp:nvSpPr>
      <dsp:spPr>
        <a:xfrm rot="10800000">
          <a:off x="1066800" y="2061633"/>
          <a:ext cx="1066800" cy="1030816"/>
        </a:xfrm>
        <a:prstGeom prst="trapezoid">
          <a:avLst>
            <a:gd name="adj" fmla="val 51745"/>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Temporary Security Credentials</a:t>
          </a:r>
        </a:p>
      </dsp:txBody>
      <dsp:txXfrm rot="-10800000">
        <a:off x="1066800" y="2061633"/>
        <a:ext cx="1066800" cy="1030816"/>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BBD43F-0DA5-B345-9114-3F4735D59C44}" type="datetimeFigureOut">
              <a:rPr lang="en-US" smtClean="0"/>
              <a:t>7/16/19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1C82D2-04C1-CE42-A5B0-9977E266D183}" type="slidenum">
              <a:rPr lang="en-US" smtClean="0"/>
              <a:t>‹#›</a:t>
            </a:fld>
            <a:endParaRPr lang="en-US"/>
          </a:p>
        </p:txBody>
      </p:sp>
    </p:spTree>
    <p:extLst>
      <p:ext uri="{BB962C8B-B14F-4D97-AF65-F5344CB8AC3E}">
        <p14:creationId xmlns:p14="http://schemas.microsoft.com/office/powerpoint/2010/main" val="957460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7/16/19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3226159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4237375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1433315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2863"/>
            <a:r>
              <a:rPr lang="en-US" sz="1200" dirty="0"/>
              <a:t>IAM allows you to implement a</a:t>
            </a:r>
            <a:r>
              <a:rPr lang="en-US" sz="1200" baseline="0" dirty="0"/>
              <a:t> comprehensive</a:t>
            </a:r>
            <a:r>
              <a:rPr lang="en-US" sz="1200" dirty="0"/>
              <a:t> access control on AWS resources. </a:t>
            </a:r>
          </a:p>
          <a:p>
            <a:pPr marL="42863"/>
            <a:endParaRPr lang="en-US" sz="1200" dirty="0"/>
          </a:p>
          <a:p>
            <a:pPr marL="259556" indent="-216694"/>
            <a:r>
              <a:rPr lang="en-US" sz="1200" dirty="0"/>
              <a:t>IAM is giving</a:t>
            </a:r>
            <a:r>
              <a:rPr lang="en-US" sz="1200" baseline="0" dirty="0"/>
              <a:t> you the ability to </a:t>
            </a:r>
            <a:r>
              <a:rPr lang="en-US" sz="1200" dirty="0"/>
              <a:t>Authenticate, Authorize, Log all access.</a:t>
            </a:r>
          </a:p>
          <a:p>
            <a:pPr marL="259556" indent="-216694"/>
            <a:r>
              <a:rPr lang="en-US" sz="1200" dirty="0"/>
              <a:t>-&gt; Authenticate,</a:t>
            </a:r>
            <a:r>
              <a:rPr lang="en-US" sz="1200" baseline="0" dirty="0"/>
              <a:t> including regular credentials or with strong authentication for your privilege users (or everybody), as well authenticate an other AWS accounts or even trust other Identity Providers</a:t>
            </a:r>
          </a:p>
          <a:p>
            <a:pPr marL="259556" marR="0" indent="-216694" algn="l" defTabSz="914400" rtl="0" eaLnBrk="1" fontAlgn="auto" latinLnBrk="0" hangingPunct="1">
              <a:lnSpc>
                <a:spcPct val="100000"/>
              </a:lnSpc>
              <a:spcBef>
                <a:spcPts val="0"/>
              </a:spcBef>
              <a:spcAft>
                <a:spcPts val="0"/>
              </a:spcAft>
              <a:buClrTx/>
              <a:buSzTx/>
              <a:buFontTx/>
              <a:buNone/>
              <a:tabLst/>
              <a:defRPr/>
            </a:pPr>
            <a:r>
              <a:rPr lang="en-US" sz="1200" baseline="0" dirty="0"/>
              <a:t>-&gt; Authorize with granularity who can do what. Therefore you can implement </a:t>
            </a:r>
            <a:r>
              <a:rPr lang="en-US" sz="1200" dirty="0"/>
              <a:t>Least Privilege and Segregation of Duties.</a:t>
            </a:r>
          </a:p>
          <a:p>
            <a:pPr marL="259556" indent="-216694"/>
            <a:r>
              <a:rPr lang="en-US" sz="1200" dirty="0"/>
              <a:t>-&gt; And</a:t>
            </a:r>
            <a:r>
              <a:rPr lang="en-US" sz="1200" baseline="0" dirty="0"/>
              <a:t> finally, </a:t>
            </a:r>
            <a:r>
              <a:rPr lang="en-US" sz="1200" dirty="0"/>
              <a:t>Log every allow and deny in CloudTrail, for troubleshoot or</a:t>
            </a:r>
            <a:r>
              <a:rPr lang="en-US" sz="1200" baseline="0" dirty="0"/>
              <a:t> audit purposes</a:t>
            </a:r>
            <a:r>
              <a:rPr lang="en-US" sz="1200" dirty="0"/>
              <a:t>.</a:t>
            </a:r>
          </a:p>
          <a:p>
            <a:pPr eaLnBrk="1" hangingPunct="1"/>
            <a:endParaRPr lang="en-US" b="0" dirty="0">
              <a:solidFill>
                <a:srgbClr val="0000FF"/>
              </a:solidFill>
              <a:latin typeface="Arial"/>
              <a:cs typeface="Arial"/>
            </a:endParaRPr>
          </a:p>
          <a:p>
            <a:pPr eaLnBrk="1" hangingPunct="1"/>
            <a:r>
              <a:rPr lang="en-US" b="0" dirty="0">
                <a:solidFill>
                  <a:srgbClr val="0000FF"/>
                </a:solidFill>
                <a:latin typeface="Arial"/>
                <a:cs typeface="Arial"/>
              </a:rPr>
              <a:t>Basically when you think Access control with AWS resources then think IAM… Every time.</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3506174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00038" indent="-257175"/>
            <a:endParaRPr lang="en-US" sz="1200" b="1"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1191352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Key takeaway here is: Identities</a:t>
            </a:r>
            <a:r>
              <a:rPr lang="en-US" baseline="0" dirty="0"/>
              <a:t> for Applications and Operating Systems are outside of the scope of AWS IAM</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2841752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Temporary</a:t>
            </a:r>
            <a:r>
              <a:rPr lang="en-US" baseline="0" dirty="0"/>
              <a:t> credentials duration lasts from </a:t>
            </a:r>
            <a:r>
              <a:rPr lang="en-US" dirty="0"/>
              <a:t>15 minutes to 12 hours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4271813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600"/>
              </a:spcBef>
              <a:buNone/>
            </a:pPr>
            <a:r>
              <a:rPr lang="en-US" sz="1400" dirty="0"/>
              <a:t>The</a:t>
            </a:r>
            <a:r>
              <a:rPr lang="en-US" sz="1400" baseline="0" dirty="0"/>
              <a:t> key takeaway here is that you use different approaches to login to the Console </a:t>
            </a:r>
            <a:r>
              <a:rPr lang="en-US" sz="1400" baseline="0" dirty="0" err="1"/>
              <a:t>vs</a:t>
            </a:r>
            <a:r>
              <a:rPr lang="en-US" sz="1400" baseline="0" dirty="0"/>
              <a:t> API access.</a:t>
            </a:r>
            <a:endParaRPr lang="en-US" sz="140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1978275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pPr>
            <a:r>
              <a:rPr lang="en-US" sz="1600" dirty="0"/>
              <a:t>Account Owner</a:t>
            </a:r>
          </a:p>
          <a:p>
            <a:pPr lvl="1">
              <a:spcBef>
                <a:spcPts val="600"/>
              </a:spcBef>
            </a:pPr>
            <a:r>
              <a:rPr lang="en-US" sz="1600" dirty="0"/>
              <a:t>Can do anything</a:t>
            </a:r>
          </a:p>
          <a:p>
            <a:pPr marL="914400" lvl="2" indent="0">
              <a:spcBef>
                <a:spcPts val="600"/>
              </a:spcBef>
              <a:buNone/>
            </a:pPr>
            <a:endParaRPr lang="en-US" sz="1600" dirty="0"/>
          </a:p>
          <a:p>
            <a:pPr marL="914400" lvl="2" indent="0">
              <a:spcBef>
                <a:spcPts val="600"/>
              </a:spcBef>
              <a:buNone/>
            </a:pPr>
            <a:endParaRPr lang="en-US" sz="1600" dirty="0"/>
          </a:p>
          <a:p>
            <a:pPr>
              <a:spcBef>
                <a:spcPts val="600"/>
              </a:spcBef>
            </a:pPr>
            <a:r>
              <a:rPr lang="en-US" sz="1600" dirty="0"/>
              <a:t>IAM Policies</a:t>
            </a:r>
          </a:p>
          <a:p>
            <a:pPr lvl="1">
              <a:spcBef>
                <a:spcPts val="600"/>
              </a:spcBef>
            </a:pPr>
            <a:r>
              <a:rPr lang="en-US" sz="1600" dirty="0"/>
              <a:t>User Level</a:t>
            </a:r>
          </a:p>
          <a:p>
            <a:pPr lvl="1">
              <a:spcBef>
                <a:spcPts val="600"/>
              </a:spcBef>
            </a:pPr>
            <a:r>
              <a:rPr lang="en-US" sz="1600" dirty="0"/>
              <a:t>Resource Level </a:t>
            </a:r>
          </a:p>
          <a:p>
            <a:pPr>
              <a:buFont typeface="Arial" panose="020B0604020202020204" pitchFamily="34" charset="0"/>
              <a:buChar char="•"/>
            </a:pPr>
            <a:endParaRPr lang="en-US" sz="2000"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3272986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1267010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8925" indent="-288925"/>
            <a:r>
              <a:rPr lang="en-US" sz="1600" dirty="0"/>
              <a:t>A username for each user</a:t>
            </a:r>
          </a:p>
          <a:p>
            <a:pPr marL="288925" indent="-288925"/>
            <a:r>
              <a:rPr lang="en-US" sz="1600" dirty="0"/>
              <a:t>Groups to manage multiple users</a:t>
            </a:r>
          </a:p>
          <a:p>
            <a:pPr marL="288925" indent="-288925"/>
            <a:r>
              <a:rPr lang="en-US" sz="1600" dirty="0"/>
              <a:t>Centralized access control</a:t>
            </a:r>
          </a:p>
          <a:p>
            <a:pPr marL="288925" indent="-288925"/>
            <a:r>
              <a:rPr lang="en-US" sz="1600" dirty="0"/>
              <a:t>Optional provisions:</a:t>
            </a:r>
          </a:p>
          <a:p>
            <a:pPr marL="1031875" lvl="1" indent="-288925"/>
            <a:r>
              <a:rPr lang="en-US" sz="1600" dirty="0"/>
              <a:t>Password for console access</a:t>
            </a:r>
          </a:p>
          <a:p>
            <a:pPr marL="1031875" lvl="1" indent="-288925"/>
            <a:r>
              <a:rPr lang="en-US" sz="1600" dirty="0"/>
              <a:t>Policies to control access to AWS APIs</a:t>
            </a:r>
          </a:p>
          <a:p>
            <a:pPr marL="1031875" lvl="1" indent="-288925"/>
            <a:r>
              <a:rPr lang="en-US" sz="1600" dirty="0"/>
              <a:t>Two methods to sign API calls:</a:t>
            </a:r>
          </a:p>
          <a:p>
            <a:pPr marL="1431925" lvl="2" indent="-288925"/>
            <a:r>
              <a:rPr lang="en-US" sz="1600" dirty="0"/>
              <a:t>X.509 certificate</a:t>
            </a:r>
          </a:p>
          <a:p>
            <a:pPr marL="1431925" lvl="2" indent="-288925"/>
            <a:r>
              <a:rPr lang="en-US" sz="1600" dirty="0"/>
              <a:t>Access Key ID + Secret Access Key</a:t>
            </a:r>
          </a:p>
          <a:p>
            <a:pPr marL="1031875" lvl="1" indent="-288925"/>
            <a:r>
              <a:rPr lang="en-US" sz="1600" dirty="0"/>
              <a:t>Multifactor Authentication</a:t>
            </a:r>
          </a:p>
          <a:p>
            <a:endParaRPr lang="en-AU"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3265326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the session off with this</a:t>
            </a:r>
            <a:r>
              <a:rPr lang="en-US" baseline="0" dirty="0"/>
              <a:t> question to engage the audience, and spark discussion. Get a sense of where their understanding of cloud security is. This will also give you (the presenter) a sense of the areas to focus on during the presentation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3434722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600" dirty="0"/>
          </a:p>
          <a:p>
            <a:r>
              <a:rPr lang="en-US" sz="1600" dirty="0"/>
              <a:t>LDAP</a:t>
            </a:r>
            <a:r>
              <a:rPr lang="en-US" sz="1600" baseline="0" dirty="0"/>
              <a:t> Directories:</a:t>
            </a:r>
          </a:p>
          <a:p>
            <a:pPr marL="285750" indent="-285750">
              <a:buFont typeface="Arial"/>
              <a:buChar char="•"/>
            </a:pPr>
            <a:r>
              <a:rPr lang="en-US" sz="1600" dirty="0">
                <a:solidFill>
                  <a:schemeClr val="tx2"/>
                </a:solidFill>
              </a:rPr>
              <a:t>EC2 instances access on-premise directory servers via VPN.</a:t>
            </a:r>
          </a:p>
          <a:p>
            <a:pPr marL="285750" indent="-285750">
              <a:buFont typeface="Arial"/>
              <a:buChar char="•"/>
            </a:pPr>
            <a:r>
              <a:rPr lang="en-US" sz="1600" dirty="0">
                <a:solidFill>
                  <a:schemeClr val="tx2"/>
                </a:solidFill>
              </a:rPr>
              <a:t>Directory servers replicated to AWS as read-only or read/write directory servers on EC2 instance(s).</a:t>
            </a:r>
          </a:p>
          <a:p>
            <a:pPr marL="285750" indent="-285750">
              <a:buFont typeface="Arial"/>
              <a:buChar char="•"/>
            </a:pPr>
            <a:r>
              <a:rPr lang="en-US" sz="1600" dirty="0">
                <a:solidFill>
                  <a:schemeClr val="tx2"/>
                </a:solidFill>
              </a:rPr>
              <a:t>Create federation via one-way trust or Active Directory Federation Services.</a:t>
            </a:r>
          </a:p>
          <a:p>
            <a:pPr marL="285750" indent="-285750">
              <a:buFont typeface="Arial"/>
              <a:buChar char="•"/>
            </a:pPr>
            <a:r>
              <a:rPr lang="en-US" sz="1600" dirty="0">
                <a:solidFill>
                  <a:schemeClr val="tx2"/>
                </a:solidFill>
              </a:rPr>
              <a:t>Leverage AWS Directory Services for Samba-based directory services.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1361273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24</a:t>
            </a:fld>
            <a:endParaRPr lang="en-US" dirty="0"/>
          </a:p>
        </p:txBody>
      </p:sp>
    </p:spTree>
    <p:extLst>
      <p:ext uri="{BB962C8B-B14F-4D97-AF65-F5344CB8AC3E}">
        <p14:creationId xmlns:p14="http://schemas.microsoft.com/office/powerpoint/2010/main" val="1445339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25</a:t>
            </a:fld>
            <a:endParaRPr lang="en-US" dirty="0"/>
          </a:p>
        </p:txBody>
      </p:sp>
    </p:spTree>
    <p:extLst>
      <p:ext uri="{BB962C8B-B14F-4D97-AF65-F5344CB8AC3E}">
        <p14:creationId xmlns:p14="http://schemas.microsoft.com/office/powerpoint/2010/main" val="115056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Use this question as a conversation starter to discuss the value of encryption, why it’s not just for financial services and healthcare, and how AWS not only provides for encryption, but makes it easier.</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val="5015445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slide is not about teaching what encryption is or the differences between transit and rest.  It is about mentioning that not only do we provide our customers the ability to encrypt their data as it sits and flows through and in/out of our environment, but that we provide many services and features that make it easier.  You should call out KMS, </a:t>
            </a:r>
            <a:r>
              <a:rPr lang="en-US" baseline="0" dirty="0" err="1"/>
              <a:t>CloudHSM</a:t>
            </a:r>
            <a:r>
              <a:rPr lang="en-US" baseline="0" dirty="0"/>
              <a:t>, VGW, EBS encryption, ELB SSL offloading, RDS Oracle TDE, MSSQL TDE, S3 object encryption, etc.</a:t>
            </a:r>
          </a:p>
          <a:p>
            <a:endParaRPr lang="en-US" baseline="0" dirty="0"/>
          </a:p>
          <a:p>
            <a:r>
              <a:rPr lang="en-US" baseline="0" dirty="0"/>
              <a:t>If the customer is currently not encrypting data (either in transit or at rest), this might be a good place to discuss the differences and emphasis the need to do so under the shared responsibility model.</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846431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Provision trusted SSL/TLS certificates from AWS for use with AWS resources:</a:t>
            </a:r>
          </a:p>
          <a:p>
            <a:pPr lvl="1"/>
            <a:r>
              <a:rPr lang="en-US" dirty="0"/>
              <a:t>Elastic Load Balancing </a:t>
            </a:r>
          </a:p>
          <a:p>
            <a:pPr lvl="1"/>
            <a:r>
              <a:rPr lang="en-US" dirty="0"/>
              <a:t>Amazon </a:t>
            </a:r>
            <a:r>
              <a:rPr lang="en-US" dirty="0" err="1"/>
              <a:t>CloudFront</a:t>
            </a:r>
            <a:r>
              <a:rPr lang="en-US" dirty="0"/>
              <a:t> distributions</a:t>
            </a:r>
          </a:p>
          <a:p>
            <a:pPr marL="342900" indent="-342900">
              <a:buFont typeface="Arial" panose="020B0604020202020204" pitchFamily="34" charset="0"/>
              <a:buChar char="•"/>
            </a:pPr>
            <a:r>
              <a:rPr lang="en-US" dirty="0"/>
              <a:t>AWS handles the muck </a:t>
            </a:r>
          </a:p>
          <a:p>
            <a:pPr lvl="1"/>
            <a:r>
              <a:rPr lang="en-US" dirty="0"/>
              <a:t>Key pair and CSR generation</a:t>
            </a:r>
          </a:p>
          <a:p>
            <a:pPr lvl="1"/>
            <a:r>
              <a:rPr lang="en-US" dirty="0"/>
              <a:t>Managed renewal and deployment</a:t>
            </a:r>
          </a:p>
          <a:p>
            <a:pPr marL="342900" indent="-342900">
              <a:buFont typeface="Arial" panose="020B0604020202020204" pitchFamily="34" charset="0"/>
              <a:buChar char="•"/>
            </a:pPr>
            <a:r>
              <a:rPr lang="en-US" dirty="0"/>
              <a:t>Domain validation (DV) through email</a:t>
            </a:r>
          </a:p>
          <a:p>
            <a:pPr marL="342900" indent="-342900">
              <a:buFont typeface="Arial" panose="020B0604020202020204" pitchFamily="34" charset="0"/>
              <a:buChar char="•"/>
            </a:pPr>
            <a:r>
              <a:rPr lang="en-US" dirty="0"/>
              <a:t>Available through AWS Management console, CLI, or API</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28</a:t>
            </a:fld>
            <a:endParaRPr lang="en-US"/>
          </a:p>
        </p:txBody>
      </p:sp>
    </p:spTree>
    <p:extLst>
      <p:ext uri="{BB962C8B-B14F-4D97-AF65-F5344CB8AC3E}">
        <p14:creationId xmlns:p14="http://schemas.microsoft.com/office/powerpoint/2010/main" val="528010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1600" dirty="0"/>
              <a:t>AWS Key Management Service (KMS) is a managed service that makes it easy for you to create and control the encryption keys used to encrypt your data, and uses Hardware Security Modules (HSMs) to protect the security of your keys. AWS Key Management Service is integrated with several other AWS services to help you protect your data you store with these services. AWS Key Management Service is also integrated with AWS </a:t>
            </a:r>
            <a:r>
              <a:rPr lang="en-US" sz="1600" dirty="0" err="1"/>
              <a:t>CloudTrail</a:t>
            </a:r>
            <a:r>
              <a:rPr lang="en-US" sz="1600" dirty="0"/>
              <a:t> to provide you with logs of all key usage to help meet your regulatory and compliance needs.</a:t>
            </a:r>
          </a:p>
          <a:p>
            <a:pPr>
              <a:lnSpc>
                <a:spcPct val="90000"/>
              </a:lnSpc>
            </a:pPr>
            <a:endParaRPr lang="en-US" sz="1600" dirty="0"/>
          </a:p>
          <a:p>
            <a:pPr>
              <a:lnSpc>
                <a:spcPct val="90000"/>
              </a:lnSpc>
            </a:pPr>
            <a:r>
              <a:rPr lang="en-US" sz="1600" dirty="0"/>
              <a:t>Integrated with AWS SDKs and AWS services:</a:t>
            </a:r>
          </a:p>
          <a:p>
            <a:r>
              <a:rPr lang="en-US" dirty="0"/>
              <a:t>S3, EBS, AWS Import/Export Snowball,</a:t>
            </a:r>
            <a:r>
              <a:rPr lang="en-US" baseline="0" dirty="0"/>
              <a:t> </a:t>
            </a:r>
            <a:r>
              <a:rPr lang="en-US" dirty="0"/>
              <a:t>RDS, Redshift,</a:t>
            </a:r>
            <a:r>
              <a:rPr lang="en-US" baseline="0" dirty="0"/>
              <a:t> </a:t>
            </a:r>
            <a:r>
              <a:rPr lang="en-US" dirty="0" err="1"/>
              <a:t>CodeCommit</a:t>
            </a:r>
            <a:r>
              <a:rPr lang="en-US" dirty="0"/>
              <a:t>,</a:t>
            </a:r>
            <a:r>
              <a:rPr lang="en-US" baseline="0" dirty="0"/>
              <a:t> </a:t>
            </a:r>
            <a:r>
              <a:rPr lang="en-US" dirty="0" err="1"/>
              <a:t>CloudTrail</a:t>
            </a:r>
            <a:r>
              <a:rPr lang="en-US" dirty="0"/>
              <a:t>, EMR, Kinesis Firehose,</a:t>
            </a:r>
            <a:r>
              <a:rPr lang="en-US" baseline="0" dirty="0"/>
              <a:t> </a:t>
            </a:r>
            <a:r>
              <a:rPr lang="en-US" dirty="0"/>
              <a:t>Elastic Transcoder, SES, </a:t>
            </a:r>
            <a:r>
              <a:rPr lang="en-US" dirty="0" err="1"/>
              <a:t>WorkSpaces</a:t>
            </a:r>
            <a:r>
              <a:rPr lang="en-US" dirty="0"/>
              <a:t>, </a:t>
            </a:r>
            <a:r>
              <a:rPr lang="en-US" dirty="0" err="1"/>
              <a:t>WorkMail</a:t>
            </a:r>
            <a:endParaRPr lang="en-US" dirty="0"/>
          </a:p>
          <a:p>
            <a:endParaRPr lang="en-US" dirty="0"/>
          </a:p>
          <a:p>
            <a:r>
              <a:rPr lang="en-US" dirty="0"/>
              <a:t>Centralized</a:t>
            </a:r>
            <a:r>
              <a:rPr lang="en-US" baseline="0" dirty="0"/>
              <a:t> control.</a:t>
            </a:r>
          </a:p>
          <a:p>
            <a:r>
              <a:rPr lang="en-US" baseline="0" dirty="0"/>
              <a:t>Easy and automatic key rotation (KMS keeps track of old keys for decryption)</a:t>
            </a:r>
          </a:p>
          <a:p>
            <a:endParaRPr lang="en-US" baseline="0" dirty="0"/>
          </a:p>
          <a:p>
            <a:r>
              <a:rPr lang="en-US" baseline="0" dirty="0"/>
              <a:t>*New Feature*: Bring your own keys to KMS</a:t>
            </a:r>
          </a:p>
          <a:p>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714444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most important part about the CloudHSM service is that you and only you control the keys stored on the HSM. Because of the properties of the HSM that we discussed earlier, separation of duties and physical protection of the keys, and third party validation, you can trust that the HSM is securely storing your keys so that you and only you have access to the keys.</a:t>
            </a:r>
          </a:p>
          <a:p>
            <a:r>
              <a:rPr lang="en-US" baseline="0" dirty="0"/>
              <a:t>AWS manages and monitors the HSM appliances, but does not have access to the keys. In fact, if you lose the access to your credentials, AWS can’t help you recover your key material. You can recover from your own backup if you have a backup with the required credentials. </a:t>
            </a:r>
          </a:p>
          <a:p>
            <a:r>
              <a:rPr lang="en-US" baseline="0" dirty="0"/>
              <a:t>The CloudHSM appliances are inside your VPC, so you can use familiar network security groups and ACLs to limit access to the HSM.</a:t>
            </a:r>
          </a:p>
          <a:p>
            <a:r>
              <a:rPr lang="en-US" baseline="0" dirty="0"/>
              <a:t>We use SafeNet Luna SA HSMs with the service today.</a:t>
            </a:r>
          </a:p>
          <a:p>
            <a:endParaRPr lang="en-US" baseline="0" dirty="0"/>
          </a:p>
          <a:p>
            <a:r>
              <a:rPr lang="en-US" baseline="0" dirty="0"/>
              <a:t>CloudHSM customers are using it to protect master keys for database encryption such as Oracle TDE or MS SQL Server TDE, With Apache to protect the private key used to set up SSL connections, for Digital Rights Management (DRM), and for document signing.</a:t>
            </a:r>
          </a:p>
          <a:p>
            <a:endParaRPr lang="en-US" baseline="0" dirty="0"/>
          </a:p>
          <a:p>
            <a:r>
              <a:rPr lang="en-US" dirty="0"/>
              <a:t>You</a:t>
            </a:r>
            <a:r>
              <a:rPr lang="en-US" baseline="0" dirty="0"/>
              <a:t> can find out more about CloudHSM at aws.amazon.com/</a:t>
            </a:r>
            <a:r>
              <a:rPr lang="en-US" baseline="0" dirty="0" err="1"/>
              <a:t>cloudhsm</a:t>
            </a:r>
            <a:endParaRPr lang="en-US" baseline="0"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1751736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2259031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a:ea typeface="+mn-ea"/>
                <a:cs typeface="+mn-cs"/>
              </a:rPr>
              <a:t>Inspector</a:t>
            </a:r>
            <a:r>
              <a:rPr lang="en-US" sz="1200" b="0" i="0" u="none" strike="noStrike" kern="1200" baseline="0" dirty="0">
                <a:solidFill>
                  <a:schemeClr val="tx1"/>
                </a:solidFill>
                <a:effectLst/>
                <a:latin typeface="Arial"/>
                <a:ea typeface="+mn-ea"/>
                <a:cs typeface="+mn-cs"/>
              </a:rPr>
              <a:t> is an </a:t>
            </a:r>
            <a:r>
              <a:rPr lang="en-US" sz="1200" b="0" i="0" u="none" strike="noStrike" kern="1200" dirty="0">
                <a:solidFill>
                  <a:schemeClr val="tx1"/>
                </a:solidFill>
                <a:effectLst/>
                <a:latin typeface="Arial"/>
                <a:ea typeface="+mn-ea"/>
                <a:cs typeface="+mn-cs"/>
              </a:rPr>
              <a:t>automated security assessment service to help improve</a:t>
            </a:r>
            <a:r>
              <a:rPr lang="en-US" sz="1200" b="0" i="0" u="none" strike="noStrike" kern="1200" baseline="0" dirty="0">
                <a:solidFill>
                  <a:schemeClr val="tx1"/>
                </a:solidFill>
                <a:effectLst/>
                <a:latin typeface="Arial"/>
                <a:ea typeface="+mn-ea"/>
                <a:cs typeface="+mn-cs"/>
              </a:rPr>
              <a:t> </a:t>
            </a:r>
            <a:r>
              <a:rPr lang="en-US" sz="1200" b="0" i="0" u="none" strike="noStrike" kern="1200" dirty="0">
                <a:solidFill>
                  <a:schemeClr val="tx1"/>
                </a:solidFill>
                <a:effectLst/>
                <a:latin typeface="Arial"/>
                <a:ea typeface="+mn-ea"/>
                <a:cs typeface="+mn-cs"/>
              </a:rPr>
              <a:t>the security and compliance of applications deployed on AWS.</a:t>
            </a:r>
            <a:endParaRPr lang="en-US" sz="1200" b="0" i="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42BD7E41-0B4E-AE44-9621-7A58448F0118}" type="slidenum">
              <a:rPr lang="en-US" smtClean="0"/>
              <a:t>32</a:t>
            </a:fld>
            <a:endParaRPr lang="en-US" dirty="0"/>
          </a:p>
        </p:txBody>
      </p:sp>
    </p:spTree>
    <p:extLst>
      <p:ext uri="{BB962C8B-B14F-4D97-AF65-F5344CB8AC3E}">
        <p14:creationId xmlns:p14="http://schemas.microsoft.com/office/powerpoint/2010/main" val="289288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42236538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why</a:t>
            </a:r>
            <a:r>
              <a:rPr lang="en-US" baseline="0" dirty="0"/>
              <a:t> we built the WAF based on customer feedback.</a:t>
            </a:r>
          </a:p>
          <a:p>
            <a:r>
              <a:rPr lang="en-US" baseline="0" dirty="0"/>
              <a:t>WAF was initially a CDN offering, but now integrates with ELB as well</a:t>
            </a:r>
          </a:p>
          <a:p>
            <a:r>
              <a:rPr lang="en-US" sz="2800" dirty="0">
                <a:solidFill>
                  <a:schemeClr val="tx1"/>
                </a:solidFill>
              </a:rPr>
              <a:t>WAFs help protect web sites &amp; applications against attacks that cause data breaches and downtime.</a:t>
            </a:r>
          </a:p>
          <a:p>
            <a:r>
              <a:rPr lang="en-US" sz="2800" dirty="0">
                <a:solidFill>
                  <a:schemeClr val="tx1"/>
                </a:solidFill>
              </a:rPr>
              <a:t>General </a:t>
            </a:r>
            <a:r>
              <a:rPr lang="en-US" sz="2800" dirty="0"/>
              <a:t>WAF use cases</a:t>
            </a:r>
          </a:p>
          <a:p>
            <a:pPr marL="914400" lvl="1" indent="-457200">
              <a:buFont typeface="Arial" panose="020B0604020202020204" pitchFamily="34" charset="0"/>
              <a:buChar char="•"/>
            </a:pPr>
            <a:r>
              <a:rPr lang="en-US" sz="2400" dirty="0"/>
              <a:t>Protect from SQL Injection (</a:t>
            </a:r>
            <a:r>
              <a:rPr lang="en-US" sz="2400" dirty="0" err="1"/>
              <a:t>SQLi</a:t>
            </a:r>
            <a:r>
              <a:rPr lang="en-US" sz="2400" dirty="0"/>
              <a:t>) and Cross Site Scripting (XSS)</a:t>
            </a:r>
          </a:p>
          <a:p>
            <a:pPr marL="914400" lvl="1" indent="-457200">
              <a:buFont typeface="Arial" panose="020B0604020202020204" pitchFamily="34" charset="0"/>
              <a:buChar char="•"/>
            </a:pPr>
            <a:r>
              <a:rPr lang="en-US" sz="2400" dirty="0"/>
              <a:t>Prevent Web Site Scraping, Crawlers, and BOTs</a:t>
            </a:r>
          </a:p>
          <a:p>
            <a:pPr marL="914400" lvl="1" indent="-457200">
              <a:buFont typeface="Arial" panose="020B0604020202020204" pitchFamily="34" charset="0"/>
              <a:buChar char="•"/>
            </a:pPr>
            <a:r>
              <a:rPr lang="en-US" sz="2400" dirty="0"/>
              <a:t>Mitigate DDoS (HTTP/HTTPS floods)</a:t>
            </a:r>
            <a:endParaRPr lang="en-US" sz="2800" dirty="0">
              <a:solidFill>
                <a:schemeClr val="tx1"/>
              </a:solidFill>
            </a:endParaRPr>
          </a:p>
          <a:p>
            <a:pPr marL="0" indent="0">
              <a:buFont typeface="Arial" panose="020B0604020202020204" pitchFamily="34" charset="0"/>
              <a:buNone/>
            </a:pPr>
            <a:r>
              <a:rPr lang="en-US" sz="2800" dirty="0">
                <a:solidFill>
                  <a:schemeClr val="tx1"/>
                </a:solidFill>
              </a:rPr>
              <a:t>Gartner reports that main driver of WAF purchase (25-30%) is PCI compliance</a:t>
            </a:r>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83764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 typeface="Arial" charset="0"/>
              <a:buChar char="•"/>
            </a:pPr>
            <a:r>
              <a:rPr lang="en-US" b="1" spc="-100" dirty="0">
                <a:latin typeface="Tahoma" panose="020B0604030504040204" pitchFamily="34" charset="0"/>
                <a:ea typeface="Tahoma" panose="020B0604030504040204" pitchFamily="34" charset="0"/>
                <a:cs typeface="Tahoma" panose="020B0604030504040204" pitchFamily="34" charset="0"/>
              </a:rPr>
              <a:t>Who</a:t>
            </a:r>
            <a:r>
              <a:rPr lang="en-US" spc="-100" dirty="0">
                <a:solidFill>
                  <a:schemeClr val="accent1"/>
                </a:solidFill>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made the API call?</a:t>
            </a:r>
          </a:p>
          <a:p>
            <a:pPr marL="285750" indent="-285750">
              <a:buFont typeface="Arial" charset="0"/>
              <a:buChar char="•"/>
            </a:pPr>
            <a:r>
              <a:rPr lang="en-US" b="1" dirty="0">
                <a:latin typeface="Tahoma" panose="020B0604030504040204" pitchFamily="34" charset="0"/>
                <a:ea typeface="Tahoma" panose="020B0604030504040204" pitchFamily="34" charset="0"/>
                <a:cs typeface="Tahoma" panose="020B0604030504040204" pitchFamily="34" charset="0"/>
              </a:rPr>
              <a:t>When</a:t>
            </a:r>
            <a:r>
              <a:rPr lang="en-US" dirty="0">
                <a:solidFill>
                  <a:schemeClr val="accent1"/>
                </a:solidFill>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was the API call made?</a:t>
            </a:r>
          </a:p>
          <a:p>
            <a:pPr marL="285750" indent="-285750">
              <a:buFont typeface="Arial" charset="0"/>
              <a:buChar char="•"/>
            </a:pPr>
            <a:r>
              <a:rPr lang="en-US" b="1" dirty="0">
                <a:latin typeface="Tahoma" panose="020B0604030504040204" pitchFamily="34" charset="0"/>
                <a:ea typeface="Tahoma" panose="020B0604030504040204" pitchFamily="34" charset="0"/>
                <a:cs typeface="Tahoma" panose="020B0604030504040204" pitchFamily="34" charset="0"/>
              </a:rPr>
              <a:t>What</a:t>
            </a:r>
            <a:r>
              <a:rPr lang="en-US" b="1" dirty="0">
                <a:solidFill>
                  <a:srgbClr val="FEC46F"/>
                </a:solidFill>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was the API call?</a:t>
            </a:r>
          </a:p>
          <a:p>
            <a:pPr marL="285750" indent="-285750">
              <a:buFont typeface="Arial" charset="0"/>
              <a:buChar char="•"/>
            </a:pPr>
            <a:r>
              <a:rPr lang="en-US" b="1" dirty="0">
                <a:latin typeface="Tahoma" panose="020B0604030504040204" pitchFamily="34" charset="0"/>
                <a:ea typeface="Tahoma" panose="020B0604030504040204" pitchFamily="34" charset="0"/>
                <a:cs typeface="Tahoma" panose="020B0604030504040204" pitchFamily="34" charset="0"/>
              </a:rPr>
              <a:t>Which</a:t>
            </a:r>
            <a:r>
              <a:rPr lang="en-US" dirty="0">
                <a:latin typeface="Tahoma" panose="020B0604030504040204" pitchFamily="34" charset="0"/>
                <a:ea typeface="Tahoma" panose="020B0604030504040204" pitchFamily="34" charset="0"/>
                <a:cs typeface="Tahoma" panose="020B0604030504040204" pitchFamily="34" charset="0"/>
              </a:rPr>
              <a:t> resources were acted up on in the API call?</a:t>
            </a:r>
          </a:p>
          <a:p>
            <a:pPr marL="285750" indent="-285750">
              <a:buFont typeface="Arial" charset="0"/>
              <a:buChar char="•"/>
            </a:pPr>
            <a:r>
              <a:rPr lang="en-US" b="1" dirty="0">
                <a:latin typeface="Tahoma" panose="020B0604030504040204" pitchFamily="34" charset="0"/>
                <a:ea typeface="Tahoma" panose="020B0604030504040204" pitchFamily="34" charset="0"/>
                <a:cs typeface="Tahoma" panose="020B0604030504040204" pitchFamily="34" charset="0"/>
              </a:rPr>
              <a:t>Where </a:t>
            </a:r>
            <a:r>
              <a:rPr lang="en-US" dirty="0">
                <a:latin typeface="Tahoma" panose="020B0604030504040204" pitchFamily="34" charset="0"/>
                <a:ea typeface="Tahoma" panose="020B0604030504040204" pitchFamily="34" charset="0"/>
                <a:cs typeface="Tahoma" panose="020B0604030504040204" pitchFamily="34" charset="0"/>
              </a:rPr>
              <a:t>was the API call made from and made to?</a:t>
            </a:r>
          </a:p>
          <a:p>
            <a:endParaRPr lang="en-US" dirty="0"/>
          </a:p>
          <a:p>
            <a:r>
              <a:rPr lang="en-US" dirty="0"/>
              <a:t>Stored durably in S3</a:t>
            </a:r>
          </a:p>
          <a:p>
            <a:r>
              <a:rPr lang="en-US" dirty="0"/>
              <a:t>Discuss</a:t>
            </a:r>
            <a:r>
              <a:rPr lang="en-US" baseline="0" dirty="0"/>
              <a:t> ways to consume </a:t>
            </a:r>
            <a:r>
              <a:rPr lang="en-US" baseline="0" dirty="0" err="1"/>
              <a:t>CloudTrail</a:t>
            </a:r>
            <a:r>
              <a:rPr lang="en-US" baseline="0" dirty="0"/>
              <a:t> logs (Console, CLI, </a:t>
            </a:r>
            <a:r>
              <a:rPr lang="en-US" baseline="0" dirty="0" err="1"/>
              <a:t>Splunk</a:t>
            </a:r>
            <a:r>
              <a:rPr lang="en-US" baseline="0" dirty="0"/>
              <a:t>, </a:t>
            </a:r>
            <a:r>
              <a:rPr lang="en-US" baseline="0" dirty="0" err="1"/>
              <a:t>SumoLogic</a:t>
            </a:r>
            <a:r>
              <a:rPr lang="en-US" baseline="0" dirty="0"/>
              <a:t>, </a:t>
            </a:r>
            <a:r>
              <a:rPr lang="en-US" baseline="0" dirty="0" err="1"/>
              <a:t>AlertLogic</a:t>
            </a:r>
            <a:r>
              <a:rPr lang="en-US" baseline="0" dirty="0"/>
              <a:t>, </a:t>
            </a:r>
            <a:r>
              <a:rPr lang="en-US" baseline="0" dirty="0" err="1"/>
              <a:t>Loggly</a:t>
            </a:r>
            <a:r>
              <a:rPr lang="en-US" baseline="0" dirty="0"/>
              <a:t>, </a:t>
            </a:r>
            <a:r>
              <a:rPr lang="en-US" baseline="0" dirty="0" err="1"/>
              <a:t>DataDog</a:t>
            </a:r>
            <a:r>
              <a:rPr lang="en-US" baseline="0" dirty="0"/>
              <a:t>, etc.)</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19815794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use Amazon </a:t>
            </a:r>
            <a:r>
              <a:rPr lang="en-US" dirty="0" err="1"/>
              <a:t>CloudWatch</a:t>
            </a:r>
            <a:r>
              <a:rPr lang="en-US" dirty="0"/>
              <a:t> to gain system-wide visibility into resource utilization, application performance, and operational health. You can use these insights to react and keep your application running smoothly.</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7462911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 Agents! Just Turn it on. No really, Ill wait.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Enable per ENI,</a:t>
            </a:r>
            <a:r>
              <a:rPr lang="en-US" baseline="0" dirty="0"/>
              <a:t> per Subnet or per VPC</a:t>
            </a:r>
          </a:p>
          <a:p>
            <a:endParaRPr lang="en-US" baseline="0" dirty="0"/>
          </a:p>
          <a:p>
            <a:r>
              <a:rPr lang="en-US" baseline="0" dirty="0"/>
              <a:t>All network traffic data is logged to CloudWatch logs so you get durable storage but also all the analysis features such as filter queries and metric creation</a:t>
            </a:r>
          </a:p>
          <a:p>
            <a:r>
              <a:rPr lang="en-US" baseline="0" dirty="0"/>
              <a:t>And then Create Alarms on those metrics</a:t>
            </a:r>
          </a:p>
          <a:p>
            <a:endParaRPr lang="en-US" baseline="0" dirty="0"/>
          </a:p>
          <a:p>
            <a:r>
              <a:rPr lang="en-US" baseline="0" dirty="0"/>
              <a:t>Collected, processed and stored in ~10 minute capture windows into </a:t>
            </a:r>
            <a:r>
              <a:rPr lang="en-US" baseline="0" dirty="0" err="1"/>
              <a:t>Cloudwatch</a:t>
            </a:r>
            <a:r>
              <a:rPr lang="en-US" baseline="0" dirty="0"/>
              <a:t> Logs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10150585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roll</a:t>
            </a:r>
            <a:r>
              <a:rPr lang="en-US" baseline="0" dirty="0"/>
              <a:t> your own real time network dashboard with the new Amazon </a:t>
            </a:r>
            <a:r>
              <a:rPr lang="en-US" baseline="0" dirty="0" err="1"/>
              <a:t>Elasticsearch</a:t>
            </a:r>
            <a:r>
              <a:rPr lang="en-US" baseline="0" dirty="0"/>
              <a:t> Service</a:t>
            </a:r>
          </a:p>
          <a:p>
            <a:endParaRPr lang="en-US" baseline="0" dirty="0"/>
          </a:p>
          <a:p>
            <a:r>
              <a:rPr lang="en-US" baseline="0" dirty="0"/>
              <a:t>Also based on a CloudWatch Logs Subscription filter that tees Flow Log data into a Kinesis stream and a stream reader then takes data and puts it into </a:t>
            </a:r>
            <a:r>
              <a:rPr lang="en-US" baseline="0" dirty="0" err="1"/>
              <a:t>Elasticsearch</a:t>
            </a:r>
            <a:endParaRPr lang="en-US" baseline="0" dirty="0"/>
          </a:p>
          <a:p>
            <a:endParaRPr lang="en-US" baseline="0" dirty="0"/>
          </a:p>
          <a:p>
            <a:r>
              <a:rPr lang="en-US" baseline="0" dirty="0"/>
              <a:t>See Jeff’s blog post where he details how to setup this VPC Flow Dashboard in a few clicks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6833927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pPr/>
              <a:t>38</a:t>
            </a:fld>
            <a:endParaRPr lang="en-US" dirty="0"/>
          </a:p>
        </p:txBody>
      </p:sp>
    </p:spTree>
    <p:extLst>
      <p:ext uri="{BB962C8B-B14F-4D97-AF65-F5344CB8AC3E}">
        <p14:creationId xmlns:p14="http://schemas.microsoft.com/office/powerpoint/2010/main" val="7033113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AWS </a:t>
            </a:r>
            <a:r>
              <a:rPr lang="en-US" sz="1600" dirty="0" err="1"/>
              <a:t>Config</a:t>
            </a:r>
            <a:r>
              <a:rPr lang="en-US" sz="1600" dirty="0"/>
              <a:t> is a fully managed service that provides you with an AWS resource inventory, configuration history, and configuration change notifications to enable security and governance. With AWS </a:t>
            </a:r>
            <a:r>
              <a:rPr lang="en-US" sz="1600" dirty="0" err="1"/>
              <a:t>Config</a:t>
            </a:r>
            <a:r>
              <a:rPr lang="en-US" sz="1600" dirty="0"/>
              <a:t> you can discover existing AWS resources, export a complete inventory of your AWS resources with all configuration details, and determine how a resource was configured at any point in time. These capabilities enable compliance auditing, security analysis, resource change tracking, and troubleshooting.</a:t>
            </a:r>
          </a:p>
          <a:p>
            <a:endParaRPr lang="en-US" sz="1600" dirty="0"/>
          </a:p>
          <a:p>
            <a:r>
              <a:rPr lang="en-US" sz="1600" dirty="0"/>
              <a:t>Use</a:t>
            </a:r>
            <a:r>
              <a:rPr lang="en-US" sz="1600" baseline="0" dirty="0"/>
              <a:t> Cases:</a:t>
            </a:r>
          </a:p>
          <a:p>
            <a:r>
              <a:rPr lang="en-US" sz="1600" dirty="0"/>
              <a:t>Security analysis: Am I safe?</a:t>
            </a:r>
          </a:p>
          <a:p>
            <a:r>
              <a:rPr lang="en-US" sz="1600" dirty="0"/>
              <a:t>Audit compliance: Where is the evidence?</a:t>
            </a:r>
          </a:p>
          <a:p>
            <a:r>
              <a:rPr lang="en-US" sz="1600" dirty="0"/>
              <a:t>Change management: What will this change affect?</a:t>
            </a:r>
          </a:p>
          <a:p>
            <a:r>
              <a:rPr lang="en-US" sz="1600" dirty="0"/>
              <a:t>Troubleshooting: What has changed?</a:t>
            </a:r>
          </a:p>
          <a:p>
            <a:r>
              <a:rPr lang="en-US" sz="1600" dirty="0"/>
              <a:t>Discovery: What resources exist?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val="3235203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40</a:t>
            </a:fld>
            <a:endParaRPr lang="en-US" dirty="0"/>
          </a:p>
        </p:txBody>
      </p:sp>
    </p:spTree>
    <p:extLst>
      <p:ext uri="{BB962C8B-B14F-4D97-AF65-F5344CB8AC3E}">
        <p14:creationId xmlns:p14="http://schemas.microsoft.com/office/powerpoint/2010/main" val="14333158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a:t>
            </a:r>
            <a:r>
              <a:rPr lang="en-US" baseline="0" dirty="0"/>
              <a:t> the </a:t>
            </a:r>
            <a:r>
              <a:rPr lang="en-US" dirty="0"/>
              <a:t>Four</a:t>
            </a:r>
            <a:r>
              <a:rPr lang="en-US" baseline="0" dirty="0"/>
              <a:t> Pillars of being Well Architected and how TA helps you with this.</a:t>
            </a:r>
          </a:p>
          <a:p>
            <a:r>
              <a:rPr lang="en-US" baseline="0" dirty="0"/>
              <a:t>These are the reasons most of our customers use AWS.</a:t>
            </a:r>
          </a:p>
          <a:p>
            <a:endParaRPr lang="en-US" baseline="0" dirty="0"/>
          </a:p>
          <a:p>
            <a:r>
              <a:rPr lang="en-US" baseline="0" dirty="0"/>
              <a:t>Give some examples of some of the checks in at least two pillars.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41</a:t>
            </a:fld>
            <a:endParaRPr lang="en-US" dirty="0"/>
          </a:p>
        </p:txBody>
      </p:sp>
    </p:spTree>
    <p:extLst>
      <p:ext uri="{BB962C8B-B14F-4D97-AF65-F5344CB8AC3E}">
        <p14:creationId xmlns:p14="http://schemas.microsoft.com/office/powerpoint/2010/main" val="17287698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Macie recognizes sensitive data such as personally identifiable information (PII) or intellectual property, and provides customers with dashboards and alerts that give visibility into how this data is being accessed or moved. The fully managed service continuously monitors data access activity for anomalies, and generates detailed alerts when it detects risk of unauthorized access or inadvertent data leaks.</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ource Sans Pro Light" panose="020B0403030403020204" pitchFamily="34" charset="0"/>
                <a:ea typeface="+mn-ea"/>
                <a:cs typeface="+mn-cs"/>
              </a:rPr>
              <a:t>Amazon Macie utilizes machine learning to automatically</a:t>
            </a:r>
            <a:r>
              <a:rPr lang="en-US" sz="1200" b="0" i="0" kern="1200" baseline="0" dirty="0">
                <a:solidFill>
                  <a:schemeClr val="tx1"/>
                </a:solidFill>
                <a:effectLst/>
                <a:latin typeface="Source Sans Pro Light" panose="020B0403030403020204" pitchFamily="34" charset="0"/>
                <a:ea typeface="+mn-ea"/>
                <a:cs typeface="+mn-cs"/>
              </a:rPr>
              <a:t> classify and provide visibility to </a:t>
            </a:r>
            <a:r>
              <a:rPr lang="en-US" sz="1200" b="0" i="0" kern="1200" dirty="0">
                <a:solidFill>
                  <a:schemeClr val="tx1"/>
                </a:solidFill>
                <a:effectLst/>
                <a:latin typeface="Source Sans Pro Light" panose="020B0403030403020204" pitchFamily="34" charset="0"/>
                <a:ea typeface="+mn-ea"/>
                <a:cs typeface="+mn-cs"/>
              </a:rPr>
              <a:t>understand where important business data exists across an AWS</a:t>
            </a:r>
            <a:r>
              <a:rPr lang="en-US" sz="1200" b="0" i="0" kern="1200" baseline="0" dirty="0">
                <a:solidFill>
                  <a:schemeClr val="tx1"/>
                </a:solidFill>
                <a:effectLst/>
                <a:latin typeface="Source Sans Pro Light" panose="020B0403030403020204" pitchFamily="34" charset="0"/>
                <a:ea typeface="+mn-ea"/>
                <a:cs typeface="+mn-cs"/>
              </a:rPr>
              <a:t> environment.</a:t>
            </a:r>
            <a:r>
              <a:rPr lang="en-US" sz="1200" b="0" i="0" kern="1200" dirty="0">
                <a:solidFill>
                  <a:schemeClr val="tx1"/>
                </a:solidFill>
                <a:effectLst/>
                <a:latin typeface="Source Sans Pro Light" panose="020B0403030403020204" pitchFamily="34" charset="0"/>
                <a:ea typeface="+mn-ea"/>
                <a:cs typeface="+mn-cs"/>
              </a:rPr>
              <a:t> Features</a:t>
            </a:r>
            <a:r>
              <a:rPr lang="en-US" sz="1200" b="0" i="0" kern="1200" baseline="0" dirty="0">
                <a:solidFill>
                  <a:schemeClr val="tx1"/>
                </a:solidFill>
                <a:effectLst/>
                <a:latin typeface="Source Sans Pro Light" panose="020B0403030403020204" pitchFamily="34" charset="0"/>
                <a:ea typeface="+mn-ea"/>
                <a:cs typeface="+mn-cs"/>
              </a:rPr>
              <a:t> include: </a:t>
            </a:r>
            <a:r>
              <a:rPr lang="en-US" sz="1200" b="0" i="0" kern="1200" dirty="0">
                <a:solidFill>
                  <a:schemeClr val="tx1"/>
                </a:solidFill>
                <a:effectLst/>
                <a:latin typeface="Source Sans Pro Light" panose="020B0403030403020204" pitchFamily="34" charset="0"/>
                <a:ea typeface="+mn-ea"/>
                <a:cs typeface="+mn-cs"/>
              </a:rPr>
              <a:t>automated content classification, </a:t>
            </a:r>
            <a:r>
              <a:rPr lang="en-US" sz="1200" b="0" i="0" kern="1200" baseline="0" dirty="0">
                <a:solidFill>
                  <a:schemeClr val="tx1"/>
                </a:solidFill>
                <a:effectLst/>
                <a:latin typeface="Source Sans Pro Light" panose="020B0403030403020204" pitchFamily="34" charset="0"/>
                <a:ea typeface="+mn-ea"/>
                <a:cs typeface="+mn-cs"/>
              </a:rPr>
              <a:t>data access</a:t>
            </a:r>
            <a:r>
              <a:rPr lang="en-US" sz="1200" b="0" i="0" kern="1200" dirty="0">
                <a:solidFill>
                  <a:schemeClr val="tx1"/>
                </a:solidFill>
                <a:effectLst/>
                <a:latin typeface="Source Sans Pro Light" panose="020B0403030403020204" pitchFamily="34" charset="0"/>
                <a:ea typeface="+mn-ea"/>
                <a:cs typeface="+mn-cs"/>
              </a:rPr>
              <a:t> and context about whether a user account or group of user accounts are exhibiting unusual behavior.</a:t>
            </a:r>
            <a:r>
              <a:rPr lang="en-US" sz="1200" b="0" i="0" kern="1200" baseline="0" dirty="0">
                <a:solidFill>
                  <a:schemeClr val="tx1"/>
                </a:solidFill>
                <a:effectLst/>
                <a:latin typeface="Source Sans Pro Light" panose="020B0403030403020204" pitchFamily="34" charset="0"/>
                <a:ea typeface="+mn-ea"/>
                <a:cs typeface="+mn-cs"/>
              </a:rPr>
              <a:t> </a:t>
            </a:r>
            <a:endParaRPr lang="en-US" sz="1200" b="0" i="0" kern="1200" dirty="0">
              <a:solidFill>
                <a:schemeClr val="tx1"/>
              </a:solidFill>
              <a:effectLst/>
              <a:latin typeface="Source Sans Pro Light" panose="020B0403030403020204" pitchFamily="34" charset="0"/>
              <a:ea typeface="+mn-ea"/>
              <a:cs typeface="+mn-cs"/>
            </a:endParaRP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ource Sans Pro Light" panose="020B0403030403020204" pitchFamily="34" charset="0"/>
                <a:ea typeface="+mn-ea"/>
                <a:cs typeface="+mn-cs"/>
              </a:rPr>
              <a:t>Amazon Macie starts by identifying and protecting the data that attackers are likely to target. Amazon Macie automatically learns jargon, internal project names, and estimates the business value for each object and file across a company's network within S3. For large organizations, this can be hundreds of millions of documents. </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42</a:t>
            </a:fld>
            <a:endParaRPr lang="en-US" dirty="0"/>
          </a:p>
        </p:txBody>
      </p:sp>
    </p:spTree>
    <p:extLst>
      <p:ext uri="{BB962C8B-B14F-4D97-AF65-F5344CB8AC3E}">
        <p14:creationId xmlns:p14="http://schemas.microsoft.com/office/powerpoint/2010/main" val="1408151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3332814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Security Partners offer hundreds of industry-leading products that are equivalent, identical to, or integrate with existing controls in your on-premises environments. These products complement the existing AWS services to enable you to deploy a comprehensive security architecture and a more seamless experience across your cloud and on-premises environments.</a:t>
            </a:r>
          </a:p>
          <a:p>
            <a:endParaRPr lang="en-US" dirty="0"/>
          </a:p>
          <a:p>
            <a:r>
              <a:rPr lang="en-US" u="sng" dirty="0"/>
              <a:t>Infrastructure Security</a:t>
            </a:r>
          </a:p>
          <a:p>
            <a:r>
              <a:rPr lang="en-US" dirty="0"/>
              <a:t>Designed to identify and protect your applications and data from cyber-attacks and other advanced threats vectors.</a:t>
            </a:r>
          </a:p>
          <a:p>
            <a:endParaRPr lang="en-US" dirty="0"/>
          </a:p>
          <a:p>
            <a:r>
              <a:rPr lang="en-US" u="sng" dirty="0"/>
              <a:t>Logging &amp; Monitoring</a:t>
            </a:r>
          </a:p>
          <a:p>
            <a:r>
              <a:rPr lang="en-US" dirty="0"/>
              <a:t>Maintain visibility and auditability of activity in your application infrastructure, while providing policy-driven alerting, and reporting.</a:t>
            </a:r>
          </a:p>
          <a:p>
            <a:endParaRPr lang="en-US" dirty="0"/>
          </a:p>
          <a:p>
            <a:r>
              <a:rPr lang="en-US" u="sng" dirty="0"/>
              <a:t>Identity &amp; Access Control</a:t>
            </a:r>
          </a:p>
          <a:p>
            <a:r>
              <a:rPr lang="en-US" dirty="0"/>
              <a:t>Help define and manage access policies to enforce business governance including, user authentication, SSO, and enforcement.</a:t>
            </a:r>
          </a:p>
          <a:p>
            <a:endParaRPr lang="en-US" dirty="0"/>
          </a:p>
          <a:p>
            <a:r>
              <a:rPr lang="en-US" u="sng" dirty="0"/>
              <a:t>Configuration &amp; Vulnerability Analysis</a:t>
            </a:r>
          </a:p>
          <a:p>
            <a:r>
              <a:rPr lang="en-US" dirty="0"/>
              <a:t>Help inspect your application deployments for security risks and vulnerabilities, while providing priorities and advice to assist with for remediation.</a:t>
            </a:r>
          </a:p>
          <a:p>
            <a:endParaRPr lang="en-US" dirty="0"/>
          </a:p>
          <a:p>
            <a:r>
              <a:rPr lang="en-US" u="sng" dirty="0"/>
              <a:t>Data Protection</a:t>
            </a:r>
          </a:p>
          <a:p>
            <a:r>
              <a:rPr lang="en-US" dirty="0"/>
              <a:t>Assist with safeguarding your data from unauthorized disclosure and modification, through encryption, key management, and policy-driven controls.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43</a:t>
            </a:fld>
            <a:endParaRPr lang="en-US" dirty="0"/>
          </a:p>
        </p:txBody>
      </p:sp>
    </p:spTree>
    <p:extLst>
      <p:ext uri="{BB962C8B-B14F-4D97-AF65-F5344CB8AC3E}">
        <p14:creationId xmlns:p14="http://schemas.microsoft.com/office/powerpoint/2010/main" val="14235458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Discuss</a:t>
            </a:r>
            <a:r>
              <a:rPr lang="en-US" baseline="0" dirty="0"/>
              <a:t> the importance of hardening the EC2 instances.</a:t>
            </a:r>
          </a:p>
          <a:p>
            <a:r>
              <a:rPr lang="en-US" baseline="0" dirty="0"/>
              <a:t>Discuss the lifecycle of creating an instance, hardening, and then creating a reusable AMI again.  Stress the importance of AMI management and bootstrapping.</a:t>
            </a:r>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t>44</a:t>
            </a:fld>
            <a:endParaRPr lang="en-US"/>
          </a:p>
        </p:txBody>
      </p:sp>
    </p:spTree>
    <p:extLst>
      <p:ext uri="{BB962C8B-B14F-4D97-AF65-F5344CB8AC3E}">
        <p14:creationId xmlns:p14="http://schemas.microsoft.com/office/powerpoint/2010/main" val="4825765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a:t>
            </a:r>
            <a:r>
              <a:rPr lang="en-US" baseline="0" dirty="0"/>
              <a:t> security posture is determined by the “whole” of the mechanisms you employ.</a:t>
            </a:r>
          </a:p>
          <a:p>
            <a:r>
              <a:rPr lang="en-US" baseline="0" dirty="0"/>
              <a:t>This slide should serve as a review, but be sure to address any questions here.</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45</a:t>
            </a:fld>
            <a:endParaRPr lang="en-US" dirty="0"/>
          </a:p>
        </p:txBody>
      </p:sp>
    </p:spTree>
    <p:extLst>
      <p:ext uri="{BB962C8B-B14F-4D97-AF65-F5344CB8AC3E}">
        <p14:creationId xmlns:p14="http://schemas.microsoft.com/office/powerpoint/2010/main" val="7917339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46</a:t>
            </a:fld>
            <a:endParaRPr lang="en-US" dirty="0"/>
          </a:p>
        </p:txBody>
      </p:sp>
    </p:spTree>
    <p:extLst>
      <p:ext uri="{BB962C8B-B14F-4D97-AF65-F5344CB8AC3E}">
        <p14:creationId xmlns:p14="http://schemas.microsoft.com/office/powerpoint/2010/main" val="115056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1214143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 look after the security OF the cloud, and you look after your security IN the cloud.</a:t>
            </a:r>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328069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Segway to talk about </a:t>
            </a:r>
            <a:r>
              <a:rPr lang="en-US" sz="1200" b="0" i="0" u="none" strike="noStrike" kern="1200" baseline="0" dirty="0" err="1">
                <a:solidFill>
                  <a:schemeClr val="tx1"/>
                </a:solidFill>
                <a:latin typeface="+mn-lt"/>
                <a:ea typeface="+mn-ea"/>
                <a:cs typeface="+mn-cs"/>
              </a:rPr>
              <a:t>FedRAMP</a:t>
            </a:r>
            <a:r>
              <a:rPr lang="en-US" sz="1200" b="0" i="0" u="none" strike="noStrike" kern="1200" baseline="0" dirty="0">
                <a:solidFill>
                  <a:schemeClr val="tx1"/>
                </a:solidFill>
                <a:latin typeface="+mn-lt"/>
                <a:ea typeface="+mn-ea"/>
                <a:cs typeface="+mn-cs"/>
              </a:rPr>
              <a:t> potentially and share your experiences from around the world!</a:t>
            </a:r>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806148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4237375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42373751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a:t>Click to edit Master text styles</a:t>
            </a:r>
          </a:p>
        </p:txBody>
      </p:sp>
      <p:pic>
        <p:nvPicPr>
          <p:cNvPr id="9" name="Picture 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87137" y="437055"/>
            <a:ext cx="979394" cy="585529"/>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 No Logo">
    <p:spTree>
      <p:nvGrpSpPr>
        <p:cNvPr id="1" name=""/>
        <p:cNvGrpSpPr/>
        <p:nvPr/>
      </p:nvGrpSpPr>
      <p:grpSpPr>
        <a:xfrm>
          <a:off x="0" y="0"/>
          <a:ext cx="0" cy="0"/>
          <a:chOff x="0" y="0"/>
          <a:chExt cx="0" cy="0"/>
        </a:xfrm>
      </p:grpSpPr>
      <p:sp>
        <p:nvSpPr>
          <p:cNvPr id="5" name="TextBox 4"/>
          <p:cNvSpPr txBox="1"/>
          <p:nvPr/>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Blank - No Logo">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540" t="265" r="1" b="-1674"/>
          <a:stretch/>
        </p:blipFill>
        <p:spPr>
          <a:xfrm>
            <a:off x="0" y="0"/>
            <a:ext cx="9144000" cy="5242737"/>
          </a:xfrm>
          <a:prstGeom prst="rect">
            <a:avLst/>
          </a:prstGeom>
        </p:spPr>
      </p:pic>
      <p:sp>
        <p:nvSpPr>
          <p:cNvPr id="4" name="TextBox 3"/>
          <p:cNvSpPr txBox="1"/>
          <p:nvPr/>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Blank - No Logo">
    <p:spTree>
      <p:nvGrpSpPr>
        <p:cNvPr id="1" name=""/>
        <p:cNvGrpSpPr/>
        <p:nvPr/>
      </p:nvGrpSpPr>
      <p:grpSpPr>
        <a:xfrm>
          <a:off x="0" y="0"/>
          <a:ext cx="0" cy="0"/>
          <a:chOff x="0" y="0"/>
          <a:chExt cx="0" cy="0"/>
        </a:xfrm>
      </p:grpSpPr>
      <p:sp>
        <p:nvSpPr>
          <p:cNvPr id="4" name="TextBox 3"/>
          <p:cNvSpPr txBox="1"/>
          <p:nvPr/>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a:t>Click to edit Master title style</a:t>
            </a:r>
            <a:endParaRPr lang="en-US" dirty="0"/>
          </a:p>
        </p:txBody>
      </p:sp>
      <p:pic>
        <p:nvPicPr>
          <p:cNvPr id="12" name="Picture 11"/>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Blank - No Logo">
    <p:spTree>
      <p:nvGrpSpPr>
        <p:cNvPr id="1" name=""/>
        <p:cNvGrpSpPr/>
        <p:nvPr/>
      </p:nvGrpSpPr>
      <p:grpSpPr>
        <a:xfrm>
          <a:off x="0" y="0"/>
          <a:ext cx="0" cy="0"/>
          <a:chOff x="0" y="0"/>
          <a:chExt cx="0" cy="0"/>
        </a:xfrm>
      </p:grpSpPr>
      <p:sp>
        <p:nvSpPr>
          <p:cNvPr id="4" name="TextBox 3"/>
          <p:cNvSpPr txBox="1"/>
          <p:nvPr/>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6394" y="1877752"/>
            <a:ext cx="7772400" cy="1021556"/>
          </a:xfrm>
        </p:spPr>
        <p:txBody>
          <a:bodyPr anchor="ctr">
            <a:noAutofit/>
          </a:bodyPr>
          <a:lstStyle>
            <a:lvl1pPr algn="l">
              <a:defRPr sz="2800" b="1" cap="none"/>
            </a:lvl1pPr>
          </a:lstStyle>
          <a:p>
            <a:r>
              <a:rPr lang="en-US"/>
              <a:t>Click to edit Master title style</a:t>
            </a:r>
            <a:endParaRPr lang="en-US" dirty="0"/>
          </a:p>
        </p:txBody>
      </p:sp>
    </p:spTree>
    <p:extLst>
      <p:ext uri="{BB962C8B-B14F-4D97-AF65-F5344CB8AC3E}">
        <p14:creationId xmlns:p14="http://schemas.microsoft.com/office/powerpoint/2010/main" val="21248375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Tree>
    <p:extLst>
      <p:ext uri="{BB962C8B-B14F-4D97-AF65-F5344CB8AC3E}">
        <p14:creationId xmlns:p14="http://schemas.microsoft.com/office/powerpoint/2010/main" val="4149226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a:t>Click to edit Master title style</a:t>
            </a:r>
            <a:endParaRPr lang="en-US"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2019, Amazon Web Services, Inc. or its Affiliates. All rights reserved.</a:t>
            </a:r>
          </a:p>
        </p:txBody>
      </p:sp>
      <p:pic>
        <p:nvPicPr>
          <p:cNvPr id="7" name="Picture 6"/>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0310974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651" r:id="rId17"/>
    <p:sldLayoutId id="2147483657" r:id="rId18"/>
  </p:sldLayoutIdLs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atus.aws.amazon.co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phd.aws.amazon.com/"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media.amazonwebservices.com/AWS_Securing_Data_at_Rest_with_Encryption.pdf"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emf"/><Relationship Id="rId4" Type="http://schemas.openxmlformats.org/officeDocument/2006/relationships/image" Target="../media/image48.emf"/><Relationship Id="rId9" Type="http://schemas.openxmlformats.org/officeDocument/2006/relationships/image" Target="../media/image53.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emf"/><Relationship Id="rId7"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emf"/><Relationship Id="rId9" Type="http://schemas.openxmlformats.org/officeDocument/2006/relationships/image" Target="../media/image60.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4.tiff"/></Relationships>
</file>

<file path=ppt/slides/_rels/slide43.xml.rels><?xml version="1.0" encoding="UTF-8" standalone="yes"?>
<Relationships xmlns="http://schemas.openxmlformats.org/package/2006/relationships"><Relationship Id="rId13" Type="http://schemas.openxmlformats.org/officeDocument/2006/relationships/image" Target="../media/image82.jpeg"/><Relationship Id="rId18" Type="http://schemas.openxmlformats.org/officeDocument/2006/relationships/image" Target="../media/image86.jpeg"/><Relationship Id="rId26" Type="http://schemas.openxmlformats.org/officeDocument/2006/relationships/hyperlink" Target="https://aws.amazon.com/marketplace/pp/B00A82W5H6/ref=srh_res_product_image?ie=UTF8&amp;sr=0-2&amp;qid=1432493373747" TargetMode="External"/><Relationship Id="rId39" Type="http://schemas.openxmlformats.org/officeDocument/2006/relationships/image" Target="../media/image98.jpeg"/><Relationship Id="rId21" Type="http://schemas.openxmlformats.org/officeDocument/2006/relationships/image" Target="../media/image88.jpeg"/><Relationship Id="rId34" Type="http://schemas.openxmlformats.org/officeDocument/2006/relationships/image" Target="../media/image95.jpeg"/><Relationship Id="rId42" Type="http://schemas.openxmlformats.org/officeDocument/2006/relationships/image" Target="../media/image101.jpeg"/><Relationship Id="rId7" Type="http://schemas.openxmlformats.org/officeDocument/2006/relationships/image" Target="../media/image79.jpeg"/><Relationship Id="rId2" Type="http://schemas.openxmlformats.org/officeDocument/2006/relationships/notesSlide" Target="../notesSlides/notesSlide40.xml"/><Relationship Id="rId16" Type="http://schemas.openxmlformats.org/officeDocument/2006/relationships/hyperlink" Target="https://aws.amazon.com/marketplace/pp/B00AA00Q7W/ref=srh_res_product_image?ie=UTF8&amp;sr=0-2&amp;qid=1432489070217" TargetMode="External"/><Relationship Id="rId29" Type="http://schemas.openxmlformats.org/officeDocument/2006/relationships/hyperlink" Target="https://aws.amazon.com/marketplace/pp/B008KTGRKK/ref=srh_res_product_image?ie=UTF8&amp;sr=0-2&amp;qid=1432493837394" TargetMode="External"/><Relationship Id="rId1" Type="http://schemas.openxmlformats.org/officeDocument/2006/relationships/slideLayout" Target="../slideLayouts/slideLayout2.xml"/><Relationship Id="rId6" Type="http://schemas.openxmlformats.org/officeDocument/2006/relationships/image" Target="../media/image78.jpeg"/><Relationship Id="rId11" Type="http://schemas.openxmlformats.org/officeDocument/2006/relationships/image" Target="../media/image81.jpeg"/><Relationship Id="rId24" Type="http://schemas.openxmlformats.org/officeDocument/2006/relationships/hyperlink" Target="https://aws.amazon.com/marketplace/pp/B008OIZ0TQ/ref=srh_res_product_image?ie=UTF8&amp;sr=0-2&amp;qid=1431576861765" TargetMode="External"/><Relationship Id="rId32" Type="http://schemas.openxmlformats.org/officeDocument/2006/relationships/image" Target="../media/image94.jpeg"/><Relationship Id="rId37" Type="http://schemas.openxmlformats.org/officeDocument/2006/relationships/hyperlink" Target="https://aws.amazon.com/marketplace/pp/B00VTUHSVE/ref=srh_res_product_image?ie=UTF8&amp;sr=0-3&amp;qid=1432494400668" TargetMode="External"/><Relationship Id="rId40" Type="http://schemas.openxmlformats.org/officeDocument/2006/relationships/image" Target="../media/image99.jpeg"/><Relationship Id="rId45" Type="http://schemas.openxmlformats.org/officeDocument/2006/relationships/image" Target="../media/image104.tiff"/><Relationship Id="rId5" Type="http://schemas.openxmlformats.org/officeDocument/2006/relationships/image" Target="../media/image77.jpeg"/><Relationship Id="rId15" Type="http://schemas.openxmlformats.org/officeDocument/2006/relationships/image" Target="../media/image84.jpeg"/><Relationship Id="rId23" Type="http://schemas.openxmlformats.org/officeDocument/2006/relationships/image" Target="../media/image89.jpeg"/><Relationship Id="rId28" Type="http://schemas.openxmlformats.org/officeDocument/2006/relationships/image" Target="../media/image92.jpeg"/><Relationship Id="rId36" Type="http://schemas.openxmlformats.org/officeDocument/2006/relationships/image" Target="../media/image96.jpeg"/><Relationship Id="rId10" Type="http://schemas.openxmlformats.org/officeDocument/2006/relationships/hyperlink" Target="https://aws.amazon.com/marketplace/pp/B00KNLVLP4/ref=srh_res_product_image?ie=UTF8&amp;sr=0-2&amp;qid=1432489517615" TargetMode="External"/><Relationship Id="rId19" Type="http://schemas.openxmlformats.org/officeDocument/2006/relationships/image" Target="../media/image87.jpeg"/><Relationship Id="rId31" Type="http://schemas.openxmlformats.org/officeDocument/2006/relationships/hyperlink" Target="https://aws.amazon.com/marketplace/pp/B00E0RPWFM/ref=srh_res_product_image?ie=UTF8&amp;sr=0-2&amp;qid=1432494175951" TargetMode="External"/><Relationship Id="rId44" Type="http://schemas.openxmlformats.org/officeDocument/2006/relationships/image" Target="../media/image103.jpeg"/><Relationship Id="rId4" Type="http://schemas.openxmlformats.org/officeDocument/2006/relationships/image" Target="../media/image76.jpeg"/><Relationship Id="rId9" Type="http://schemas.openxmlformats.org/officeDocument/2006/relationships/image" Target="../media/image80.jpeg"/><Relationship Id="rId14" Type="http://schemas.openxmlformats.org/officeDocument/2006/relationships/image" Target="../media/image83.jpeg"/><Relationship Id="rId22" Type="http://schemas.openxmlformats.org/officeDocument/2006/relationships/hyperlink" Target="https://aws.amazon.com/marketplace/pp/B00MBY2XUS/ref=srh_res_product_image?ie=UTF8&amp;sr=0-2&amp;qid=1432490364299" TargetMode="External"/><Relationship Id="rId27" Type="http://schemas.openxmlformats.org/officeDocument/2006/relationships/image" Target="../media/image91.jpeg"/><Relationship Id="rId30" Type="http://schemas.openxmlformats.org/officeDocument/2006/relationships/image" Target="../media/image93.jpeg"/><Relationship Id="rId35" Type="http://schemas.openxmlformats.org/officeDocument/2006/relationships/hyperlink" Target="https://aws.amazon.com/marketplace/pp/B008690B4M/ref=srh_res_product_image?ie=UTF8&amp;sr=0-2&amp;qid=1432494400668" TargetMode="External"/><Relationship Id="rId43" Type="http://schemas.openxmlformats.org/officeDocument/2006/relationships/image" Target="../media/image102.png"/><Relationship Id="rId8" Type="http://schemas.openxmlformats.org/officeDocument/2006/relationships/hyperlink" Target="https://aws.amazon.com/marketplace/pp/B00EV8VXG2/ref=srh_res_product_image?ie=UTF8&amp;sr=0-2&amp;qid=1432489021752" TargetMode="External"/><Relationship Id="rId3" Type="http://schemas.openxmlformats.org/officeDocument/2006/relationships/image" Target="../media/image75.tiff"/><Relationship Id="rId12" Type="http://schemas.openxmlformats.org/officeDocument/2006/relationships/hyperlink" Target="https://aws.amazon.com/marketplace/pp/B00UAWMXG2/ref=srh_res_product_image?ie=UTF8&amp;sr=0-3&amp;qid=1432489551865" TargetMode="External"/><Relationship Id="rId17" Type="http://schemas.openxmlformats.org/officeDocument/2006/relationships/image" Target="../media/image85.jpeg"/><Relationship Id="rId25" Type="http://schemas.openxmlformats.org/officeDocument/2006/relationships/image" Target="../media/image90.jpeg"/><Relationship Id="rId33" Type="http://schemas.openxmlformats.org/officeDocument/2006/relationships/hyperlink" Target="https://aws.amazon.com/marketplace/pp/B00I5T1DWC/ref=srh_res_product_image?ie=UTF8&amp;sr=0-2&amp;qid=1432494230012" TargetMode="External"/><Relationship Id="rId38" Type="http://schemas.openxmlformats.org/officeDocument/2006/relationships/image" Target="../media/image97.jpeg"/><Relationship Id="rId46" Type="http://schemas.openxmlformats.org/officeDocument/2006/relationships/image" Target="../media/image105.tiff"/><Relationship Id="rId20" Type="http://schemas.openxmlformats.org/officeDocument/2006/relationships/hyperlink" Target="https://aws.amazon.com/marketplace/pp/B00OU5UFM4/ref=srh_res_product_image?ie=UTF8&amp;sr=0-2&amp;qid=1432490285981" TargetMode="External"/><Relationship Id="rId41" Type="http://schemas.openxmlformats.org/officeDocument/2006/relationships/image" Target="../media/image100.jpeg"/></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9.emf"/><Relationship Id="rId5" Type="http://schemas.openxmlformats.org/officeDocument/2006/relationships/image" Target="../media/image108.png"/><Relationship Id="rId4" Type="http://schemas.openxmlformats.org/officeDocument/2006/relationships/image" Target="../media/image10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image" Target="../media/image10.png"/><Relationship Id="rId7" Type="http://schemas.microsoft.com/office/2007/relationships/hdphoto" Target="../media/hdphoto1.wdp"/><Relationship Id="rId12" Type="http://schemas.openxmlformats.org/officeDocument/2006/relationships/image" Target="../media/image17.png"/><Relationship Id="rId17" Type="http://schemas.openxmlformats.org/officeDocument/2006/relationships/hyperlink" Target="https://aws.amazon.com/compliance/programs/" TargetMode="External"/><Relationship Id="rId2" Type="http://schemas.openxmlformats.org/officeDocument/2006/relationships/notesSlide" Target="../notesSlides/notesSlide5.xml"/><Relationship Id="rId16" Type="http://schemas.microsoft.com/office/2007/relationships/hdphoto" Target="../media/hdphoto3.wdp"/><Relationship Id="rId1" Type="http://schemas.openxmlformats.org/officeDocument/2006/relationships/slideLayout" Target="../slideLayouts/slideLayout2.xml"/><Relationship Id="rId6" Type="http://schemas.openxmlformats.org/officeDocument/2006/relationships/image" Target="../media/image13.png"/><Relationship Id="rId11" Type="http://schemas.microsoft.com/office/2007/relationships/hdphoto" Target="../media/hdphoto2.wdp"/><Relationship Id="rId5" Type="http://schemas.openxmlformats.org/officeDocument/2006/relationships/image" Target="../media/image12.png"/><Relationship Id="rId15" Type="http://schemas.openxmlformats.org/officeDocument/2006/relationships/image" Target="../media/image20.pn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 Id="rId14" Type="http://schemas.openxmlformats.org/officeDocument/2006/relationships/image" Target="../media/image19.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87899" y="3937518"/>
            <a:ext cx="4196068" cy="451891"/>
          </a:xfrm>
        </p:spPr>
        <p:txBody>
          <a:bodyPr>
            <a:normAutofit/>
          </a:bodyPr>
          <a:lstStyle/>
          <a:p>
            <a:r>
              <a:rPr lang="en-US" dirty="0"/>
              <a:t>Xavier Raffin, Solutions Architect AWS</a:t>
            </a:r>
          </a:p>
        </p:txBody>
      </p:sp>
      <p:sp>
        <p:nvSpPr>
          <p:cNvPr id="3" name="Text Placeholder 2"/>
          <p:cNvSpPr>
            <a:spLocks noGrp="1"/>
          </p:cNvSpPr>
          <p:nvPr>
            <p:ph type="body" sz="quarter" idx="11"/>
          </p:nvPr>
        </p:nvSpPr>
        <p:spPr/>
        <p:txBody>
          <a:bodyPr>
            <a:normAutofit/>
          </a:bodyPr>
          <a:lstStyle/>
          <a:p>
            <a:r>
              <a:rPr lang="en-US" dirty="0">
                <a:solidFill>
                  <a:schemeClr val="bg1">
                    <a:lumMod val="95000"/>
                  </a:schemeClr>
                </a:solidFill>
              </a:rPr>
              <a:t>July 17</a:t>
            </a:r>
            <a:r>
              <a:rPr lang="en-US" baseline="30000" dirty="0">
                <a:solidFill>
                  <a:schemeClr val="bg1">
                    <a:lumMod val="95000"/>
                  </a:schemeClr>
                </a:solidFill>
              </a:rPr>
              <a:t>th</a:t>
            </a:r>
            <a:r>
              <a:rPr lang="en-US" dirty="0">
                <a:solidFill>
                  <a:schemeClr val="bg1">
                    <a:lumMod val="95000"/>
                  </a:schemeClr>
                </a:solidFill>
              </a:rPr>
              <a:t> 2019</a:t>
            </a:r>
          </a:p>
        </p:txBody>
      </p:sp>
      <p:sp>
        <p:nvSpPr>
          <p:cNvPr id="4" name="Text Placeholder 3"/>
          <p:cNvSpPr>
            <a:spLocks noGrp="1"/>
          </p:cNvSpPr>
          <p:nvPr>
            <p:ph type="body" sz="quarter" idx="12"/>
          </p:nvPr>
        </p:nvSpPr>
        <p:spPr>
          <a:xfrm>
            <a:off x="487899" y="1738712"/>
            <a:ext cx="6205509" cy="744537"/>
          </a:xfrm>
        </p:spPr>
        <p:txBody>
          <a:bodyPr/>
          <a:lstStyle/>
          <a:p>
            <a:r>
              <a:rPr lang="en-US" sz="3600" dirty="0"/>
              <a:t>Security Essentials</a:t>
            </a:r>
          </a:p>
          <a:p>
            <a:r>
              <a:rPr lang="en-US" sz="3600" dirty="0"/>
              <a:t>&amp; Best Practices</a:t>
            </a:r>
          </a:p>
        </p:txBody>
      </p:sp>
    </p:spTree>
    <p:extLst>
      <p:ext uri="{BB962C8B-B14F-4D97-AF65-F5344CB8AC3E}">
        <p14:creationId xmlns:p14="http://schemas.microsoft.com/office/powerpoint/2010/main" val="653421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06135" y="1056347"/>
            <a:ext cx="8276587" cy="353560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lvl="0">
              <a:lnSpc>
                <a:spcPct val="90000"/>
              </a:lnSpc>
              <a:spcBef>
                <a:spcPct val="0"/>
              </a:spcBef>
            </a:pPr>
            <a:endParaRPr lang="en-US" sz="2000" dirty="0">
              <a:solidFill>
                <a:srgbClr val="474746"/>
              </a:solidFill>
            </a:endParaRPr>
          </a:p>
          <a:p>
            <a:pPr marL="342900" lvl="0" indent="-342900">
              <a:lnSpc>
                <a:spcPct val="90000"/>
              </a:lnSpc>
              <a:spcBef>
                <a:spcPct val="0"/>
              </a:spcBef>
              <a:buFont typeface="Arial"/>
              <a:buChar char="•"/>
            </a:pPr>
            <a:r>
              <a:rPr lang="en-US" sz="1600" b="1" dirty="0">
                <a:solidFill>
                  <a:srgbClr val="474746"/>
                </a:solidFill>
              </a:rPr>
              <a:t>Amazon has been building large-scale data centers for many years.</a:t>
            </a:r>
          </a:p>
          <a:p>
            <a:pPr marL="342900" lvl="0" indent="-342900">
              <a:lnSpc>
                <a:spcPct val="90000"/>
              </a:lnSpc>
              <a:spcBef>
                <a:spcPts val="500"/>
              </a:spcBef>
              <a:buFont typeface="Arial"/>
              <a:buChar char="•"/>
            </a:pPr>
            <a:r>
              <a:rPr lang="en-US" sz="1600" b="1" dirty="0">
                <a:solidFill>
                  <a:srgbClr val="474746"/>
                </a:solidFill>
              </a:rPr>
              <a:t>Important attributes:</a:t>
            </a:r>
          </a:p>
          <a:p>
            <a:pPr marL="704850" lvl="1" indent="-285750">
              <a:lnSpc>
                <a:spcPct val="90000"/>
              </a:lnSpc>
              <a:spcBef>
                <a:spcPts val="438"/>
              </a:spcBef>
              <a:buFont typeface="Arial"/>
              <a:buChar char="–"/>
            </a:pPr>
            <a:r>
              <a:rPr lang="en-US" sz="1400" dirty="0">
                <a:solidFill>
                  <a:srgbClr val="474746"/>
                </a:solidFill>
              </a:rPr>
              <a:t>Non-descript facilities</a:t>
            </a:r>
          </a:p>
          <a:p>
            <a:pPr marL="704850" lvl="1" indent="-285750">
              <a:lnSpc>
                <a:spcPct val="90000"/>
              </a:lnSpc>
              <a:spcBef>
                <a:spcPts val="438"/>
              </a:spcBef>
              <a:buFont typeface="Arial"/>
              <a:buChar char="–"/>
            </a:pPr>
            <a:r>
              <a:rPr lang="en-US" sz="1400" dirty="0">
                <a:solidFill>
                  <a:srgbClr val="474746"/>
                </a:solidFill>
              </a:rPr>
              <a:t>Robust perimeter controls</a:t>
            </a:r>
          </a:p>
          <a:p>
            <a:pPr marL="704850" lvl="1" indent="-285750">
              <a:lnSpc>
                <a:spcPct val="90000"/>
              </a:lnSpc>
              <a:spcBef>
                <a:spcPts val="438"/>
              </a:spcBef>
              <a:buFont typeface="Arial"/>
              <a:buChar char="–"/>
            </a:pPr>
            <a:r>
              <a:rPr lang="en-US" sz="1400" dirty="0">
                <a:solidFill>
                  <a:srgbClr val="474746"/>
                </a:solidFill>
              </a:rPr>
              <a:t>Strictly controlled physical access</a:t>
            </a:r>
          </a:p>
          <a:p>
            <a:pPr marL="704850" lvl="1" indent="-285750">
              <a:lnSpc>
                <a:spcPct val="90000"/>
              </a:lnSpc>
              <a:spcBef>
                <a:spcPts val="438"/>
              </a:spcBef>
              <a:buFont typeface="Arial"/>
              <a:buChar char="–"/>
            </a:pPr>
            <a:r>
              <a:rPr lang="en-US" sz="1400" dirty="0">
                <a:solidFill>
                  <a:srgbClr val="474746"/>
                </a:solidFill>
              </a:rPr>
              <a:t>Two or more levels of two-factor authentication</a:t>
            </a:r>
          </a:p>
          <a:p>
            <a:pPr marL="342900" lvl="0" indent="-342900">
              <a:lnSpc>
                <a:spcPct val="90000"/>
              </a:lnSpc>
              <a:spcBef>
                <a:spcPts val="500"/>
              </a:spcBef>
              <a:buFont typeface="Arial"/>
              <a:buChar char="•"/>
            </a:pPr>
            <a:r>
              <a:rPr lang="en-US" sz="1600" b="1" dirty="0">
                <a:solidFill>
                  <a:srgbClr val="474746"/>
                </a:solidFill>
              </a:rPr>
              <a:t>Controlled, need-based access. </a:t>
            </a:r>
          </a:p>
          <a:p>
            <a:pPr marL="342900" lvl="0" indent="-342900">
              <a:lnSpc>
                <a:spcPct val="90000"/>
              </a:lnSpc>
              <a:spcBef>
                <a:spcPts val="500"/>
              </a:spcBef>
              <a:buFont typeface="Arial"/>
              <a:buChar char="•"/>
            </a:pPr>
            <a:r>
              <a:rPr lang="en-US" sz="1600" b="1" dirty="0">
                <a:solidFill>
                  <a:srgbClr val="474746"/>
                </a:solidFill>
              </a:rPr>
              <a:t>All access is logged and reviewed.</a:t>
            </a:r>
          </a:p>
          <a:p>
            <a:pPr marL="342900" lvl="0" indent="-342900">
              <a:lnSpc>
                <a:spcPct val="90000"/>
              </a:lnSpc>
              <a:spcBef>
                <a:spcPts val="500"/>
              </a:spcBef>
              <a:buFont typeface="Arial"/>
              <a:buChar char="•"/>
            </a:pPr>
            <a:r>
              <a:rPr lang="en-US" sz="1600" b="1" dirty="0">
                <a:solidFill>
                  <a:srgbClr val="474746"/>
                </a:solidFill>
              </a:rPr>
              <a:t>Separation of Duties</a:t>
            </a:r>
          </a:p>
          <a:p>
            <a:pPr marL="704850" lvl="1" indent="-285750">
              <a:lnSpc>
                <a:spcPct val="90000"/>
              </a:lnSpc>
              <a:spcBef>
                <a:spcPts val="438"/>
              </a:spcBef>
              <a:buFont typeface="Arial"/>
              <a:buChar char="–"/>
            </a:pPr>
            <a:r>
              <a:rPr lang="en-US" sz="1400" dirty="0">
                <a:solidFill>
                  <a:srgbClr val="474746"/>
                </a:solidFill>
              </a:rPr>
              <a:t>Employees with physical access don’t have logical privileges.</a:t>
            </a:r>
          </a:p>
        </p:txBody>
      </p:sp>
      <p:sp>
        <p:nvSpPr>
          <p:cNvPr id="2" name="Title 1"/>
          <p:cNvSpPr>
            <a:spLocks noGrp="1"/>
          </p:cNvSpPr>
          <p:nvPr>
            <p:ph type="title"/>
          </p:nvPr>
        </p:nvSpPr>
        <p:spPr/>
        <p:txBody>
          <a:bodyPr/>
          <a:lstStyle/>
          <a:p>
            <a:r>
              <a:rPr lang="en-US" b="1" dirty="0"/>
              <a:t>AWS Responsibilities</a:t>
            </a:r>
          </a:p>
        </p:txBody>
      </p:sp>
      <p:pic>
        <p:nvPicPr>
          <p:cNvPr id="4"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266317" y="1960916"/>
            <a:ext cx="2182292" cy="21809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cap="flat">
                <a:solidFill>
                  <a:schemeClr val="tx1"/>
                </a:solidFill>
                <a:round/>
                <a:headEnd/>
                <a:tailEnd/>
              </a14:hiddenLine>
            </a:ext>
          </a:extLst>
        </p:spPr>
      </p:pic>
      <p:sp>
        <p:nvSpPr>
          <p:cNvPr id="6" name="Rounded Rectangle 5"/>
          <p:cNvSpPr/>
          <p:nvPr/>
        </p:nvSpPr>
        <p:spPr>
          <a:xfrm rot="5400000">
            <a:off x="2280485" y="-997597"/>
            <a:ext cx="551655" cy="43553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2000" b="1" dirty="0"/>
              <a:t>Physical Security of Data Center</a:t>
            </a:r>
          </a:p>
        </p:txBody>
      </p:sp>
    </p:spTree>
    <p:extLst>
      <p:ext uri="{BB962C8B-B14F-4D97-AF65-F5344CB8AC3E}">
        <p14:creationId xmlns:p14="http://schemas.microsoft.com/office/powerpoint/2010/main" val="2118004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56584" y="769596"/>
            <a:ext cx="8595552" cy="2231848"/>
          </a:xfrm>
          <a:prstGeom prst="roundRect">
            <a:avLst/>
          </a:prstGeom>
        </p:spPr>
        <p:style>
          <a:lnRef idx="2">
            <a:schemeClr val="accent1"/>
          </a:lnRef>
          <a:fillRef idx="1">
            <a:schemeClr val="lt1"/>
          </a:fillRef>
          <a:effectRef idx="0">
            <a:schemeClr val="accent1"/>
          </a:effectRef>
          <a:fontRef idx="minor">
            <a:schemeClr val="dk1"/>
          </a:fontRef>
        </p:style>
        <p:txBody>
          <a:bodyPr tIns="91440" rtlCol="0" anchor="ctr"/>
          <a:lstStyle/>
          <a:p>
            <a:pPr>
              <a:lnSpc>
                <a:spcPct val="80000"/>
              </a:lnSpc>
              <a:spcBef>
                <a:spcPct val="0"/>
              </a:spcBef>
            </a:pPr>
            <a:endParaRPr lang="en-US" sz="1400" dirty="0">
              <a:solidFill>
                <a:srgbClr val="595A5D"/>
              </a:solidFill>
              <a:cs typeface="Arial"/>
            </a:endParaRPr>
          </a:p>
          <a:p>
            <a:pPr marL="285750" indent="-285750">
              <a:lnSpc>
                <a:spcPct val="80000"/>
              </a:lnSpc>
              <a:spcBef>
                <a:spcPct val="0"/>
              </a:spcBef>
              <a:buFont typeface="Arial"/>
              <a:buChar char="•"/>
            </a:pPr>
            <a:r>
              <a:rPr lang="en-US" sz="1600" b="1" dirty="0">
                <a:solidFill>
                  <a:srgbClr val="595A5D"/>
                </a:solidFill>
                <a:cs typeface="Arial"/>
              </a:rPr>
              <a:t>Host (hypervisor) operating system</a:t>
            </a:r>
          </a:p>
          <a:p>
            <a:pPr marL="742950" lvl="1" indent="-285750">
              <a:lnSpc>
                <a:spcPct val="80000"/>
              </a:lnSpc>
              <a:spcBef>
                <a:spcPct val="0"/>
              </a:spcBef>
              <a:buFont typeface="Arial"/>
              <a:buChar char="•"/>
            </a:pPr>
            <a:r>
              <a:rPr lang="en-US" sz="1400" dirty="0">
                <a:solidFill>
                  <a:srgbClr val="595A5D"/>
                </a:solidFill>
                <a:cs typeface="Arial"/>
              </a:rPr>
              <a:t>Individual SSH keyed logins via bastion host for AWS admins</a:t>
            </a:r>
          </a:p>
          <a:p>
            <a:pPr marL="742950" lvl="1" indent="-285750">
              <a:lnSpc>
                <a:spcPct val="80000"/>
              </a:lnSpc>
              <a:spcBef>
                <a:spcPct val="0"/>
              </a:spcBef>
              <a:buFont typeface="Arial"/>
              <a:buChar char="•"/>
            </a:pPr>
            <a:r>
              <a:rPr lang="en-US" sz="1400" dirty="0">
                <a:solidFill>
                  <a:srgbClr val="595A5D"/>
                </a:solidFill>
                <a:cs typeface="Arial"/>
              </a:rPr>
              <a:t>All accesses logged and audited</a:t>
            </a:r>
          </a:p>
          <a:p>
            <a:pPr marL="285750" indent="-285750">
              <a:lnSpc>
                <a:spcPct val="80000"/>
              </a:lnSpc>
              <a:spcBef>
                <a:spcPct val="0"/>
              </a:spcBef>
              <a:buFont typeface="Arial"/>
              <a:buChar char="•"/>
            </a:pPr>
            <a:r>
              <a:rPr lang="en-US" sz="1600" b="1" dirty="0">
                <a:solidFill>
                  <a:srgbClr val="595A5D"/>
                </a:solidFill>
                <a:cs typeface="Arial"/>
              </a:rPr>
              <a:t>Guest (EC2 Instance) operating system</a:t>
            </a:r>
          </a:p>
          <a:p>
            <a:pPr marL="742950" lvl="1" indent="-285750">
              <a:lnSpc>
                <a:spcPct val="80000"/>
              </a:lnSpc>
              <a:spcBef>
                <a:spcPct val="0"/>
              </a:spcBef>
              <a:buFont typeface="Arial"/>
              <a:buChar char="•"/>
            </a:pPr>
            <a:r>
              <a:rPr lang="en-US" sz="1400" dirty="0">
                <a:solidFill>
                  <a:srgbClr val="595A5D"/>
                </a:solidFill>
                <a:cs typeface="Arial"/>
              </a:rPr>
              <a:t>Customer controlled (customer owns root/admin)</a:t>
            </a:r>
          </a:p>
          <a:p>
            <a:pPr marL="742950" lvl="1" indent="-285750">
              <a:lnSpc>
                <a:spcPct val="80000"/>
              </a:lnSpc>
              <a:spcBef>
                <a:spcPct val="0"/>
              </a:spcBef>
              <a:buFont typeface="Arial"/>
              <a:buChar char="•"/>
            </a:pPr>
            <a:r>
              <a:rPr lang="en-US" sz="1400" dirty="0">
                <a:solidFill>
                  <a:srgbClr val="595A5D"/>
                </a:solidFill>
                <a:cs typeface="Arial"/>
              </a:rPr>
              <a:t>AWS admins cannot log in</a:t>
            </a:r>
          </a:p>
          <a:p>
            <a:pPr marL="742950" lvl="1" indent="-285750">
              <a:lnSpc>
                <a:spcPct val="80000"/>
              </a:lnSpc>
              <a:spcBef>
                <a:spcPct val="0"/>
              </a:spcBef>
              <a:buFont typeface="Arial"/>
              <a:buChar char="•"/>
            </a:pPr>
            <a:r>
              <a:rPr lang="en-US" sz="1400" dirty="0">
                <a:solidFill>
                  <a:srgbClr val="595A5D"/>
                </a:solidFill>
                <a:cs typeface="Arial"/>
              </a:rPr>
              <a:t>Customer-generated </a:t>
            </a:r>
            <a:r>
              <a:rPr lang="en-US" sz="1400" dirty="0" err="1">
                <a:solidFill>
                  <a:srgbClr val="595A5D"/>
                </a:solidFill>
                <a:cs typeface="Arial"/>
              </a:rPr>
              <a:t>keypairs</a:t>
            </a:r>
            <a:endParaRPr lang="en-US" sz="1400" dirty="0">
              <a:solidFill>
                <a:srgbClr val="595A5D"/>
              </a:solidFill>
              <a:cs typeface="Arial"/>
            </a:endParaRPr>
          </a:p>
          <a:p>
            <a:pPr marL="285750" indent="-285750">
              <a:lnSpc>
                <a:spcPct val="80000"/>
              </a:lnSpc>
              <a:spcBef>
                <a:spcPct val="0"/>
              </a:spcBef>
              <a:buFont typeface="Arial"/>
              <a:buChar char="•"/>
            </a:pPr>
            <a:r>
              <a:rPr lang="en-US" sz="1600" b="1" dirty="0" err="1">
                <a:solidFill>
                  <a:srgbClr val="595A5D"/>
                </a:solidFill>
                <a:cs typeface="Arial"/>
              </a:rPr>
              <a:t>Stateful</a:t>
            </a:r>
            <a:r>
              <a:rPr lang="en-US" sz="1600" b="1" dirty="0">
                <a:solidFill>
                  <a:srgbClr val="595A5D"/>
                </a:solidFill>
                <a:cs typeface="Arial"/>
              </a:rPr>
              <a:t> firewall</a:t>
            </a:r>
          </a:p>
          <a:p>
            <a:pPr marL="742950" lvl="1" indent="-285750">
              <a:lnSpc>
                <a:spcPct val="80000"/>
              </a:lnSpc>
              <a:spcBef>
                <a:spcPct val="0"/>
              </a:spcBef>
              <a:buFont typeface="Arial"/>
              <a:buChar char="•"/>
            </a:pPr>
            <a:r>
              <a:rPr lang="en-US" sz="1400" dirty="0">
                <a:solidFill>
                  <a:srgbClr val="595A5D"/>
                </a:solidFill>
                <a:cs typeface="Arial"/>
              </a:rPr>
              <a:t>Mandatory inbound firewall, default deny mode</a:t>
            </a:r>
          </a:p>
          <a:p>
            <a:pPr marL="742950" lvl="1" indent="-285750">
              <a:lnSpc>
                <a:spcPct val="80000"/>
              </a:lnSpc>
              <a:spcBef>
                <a:spcPct val="0"/>
              </a:spcBef>
              <a:buFont typeface="Arial"/>
              <a:buChar char="•"/>
            </a:pPr>
            <a:r>
              <a:rPr lang="en-US" sz="1400" dirty="0">
                <a:solidFill>
                  <a:srgbClr val="595A5D"/>
                </a:solidFill>
                <a:cs typeface="Arial"/>
              </a:rPr>
              <a:t>Customer controls configuration via Security Groups</a:t>
            </a:r>
          </a:p>
        </p:txBody>
      </p:sp>
      <p:sp>
        <p:nvSpPr>
          <p:cNvPr id="2" name="Title 1"/>
          <p:cNvSpPr>
            <a:spLocks noGrp="1"/>
          </p:cNvSpPr>
          <p:nvPr>
            <p:ph type="title"/>
          </p:nvPr>
        </p:nvSpPr>
        <p:spPr/>
        <p:txBody>
          <a:bodyPr/>
          <a:lstStyle/>
          <a:p>
            <a:r>
              <a:rPr lang="en-US" b="1" dirty="0"/>
              <a:t>AWS Responsibilities</a:t>
            </a:r>
          </a:p>
        </p:txBody>
      </p:sp>
      <p:pic>
        <p:nvPicPr>
          <p:cNvPr id="2050"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87062" y="1366531"/>
            <a:ext cx="2438405" cy="13686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Rounded Rectangle 4"/>
          <p:cNvSpPr/>
          <p:nvPr/>
        </p:nvSpPr>
        <p:spPr>
          <a:xfrm rot="5400000">
            <a:off x="2320482" y="-1262022"/>
            <a:ext cx="343369" cy="43553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2000" b="1" dirty="0"/>
              <a:t>EC2 Security</a:t>
            </a:r>
          </a:p>
        </p:txBody>
      </p:sp>
      <p:sp>
        <p:nvSpPr>
          <p:cNvPr id="8" name="Rounded Rectangle 7"/>
          <p:cNvSpPr/>
          <p:nvPr/>
        </p:nvSpPr>
        <p:spPr>
          <a:xfrm>
            <a:off x="250180" y="3325655"/>
            <a:ext cx="8601955" cy="1096212"/>
          </a:xfrm>
          <a:prstGeom prst="roundRect">
            <a:avLst/>
          </a:prstGeom>
        </p:spPr>
        <p:style>
          <a:lnRef idx="2">
            <a:schemeClr val="accent1"/>
          </a:lnRef>
          <a:fillRef idx="1">
            <a:schemeClr val="lt1"/>
          </a:fillRef>
          <a:effectRef idx="0">
            <a:schemeClr val="accent1"/>
          </a:effectRef>
          <a:fontRef idx="minor">
            <a:schemeClr val="dk1"/>
          </a:fontRef>
        </p:style>
        <p:txBody>
          <a:bodyPr tIns="91440" rtlCol="0" anchor="ctr"/>
          <a:lstStyle/>
          <a:p>
            <a:pPr marL="285750" indent="-285750">
              <a:lnSpc>
                <a:spcPct val="90000"/>
              </a:lnSpc>
              <a:spcBef>
                <a:spcPct val="0"/>
              </a:spcBef>
              <a:buFont typeface="Arial"/>
              <a:buChar char="•"/>
            </a:pPr>
            <a:r>
              <a:rPr lang="en-US" sz="1600" dirty="0">
                <a:solidFill>
                  <a:srgbClr val="595A5D"/>
                </a:solidFill>
                <a:cs typeface="Arial"/>
              </a:rPr>
              <a:t>IP Spoofing prohibited at host OS level.</a:t>
            </a:r>
          </a:p>
          <a:p>
            <a:pPr marL="285750" indent="-285750">
              <a:lnSpc>
                <a:spcPct val="90000"/>
              </a:lnSpc>
              <a:spcBef>
                <a:spcPct val="0"/>
              </a:spcBef>
              <a:buFont typeface="Arial"/>
              <a:buChar char="•"/>
            </a:pPr>
            <a:r>
              <a:rPr lang="en-US" sz="1600" dirty="0">
                <a:solidFill>
                  <a:srgbClr val="595A5D"/>
                </a:solidFill>
                <a:cs typeface="Arial"/>
              </a:rPr>
              <a:t>Packet sniffing (promiscuous mode) is ineffective (protected at hypervisor level).</a:t>
            </a:r>
          </a:p>
          <a:p>
            <a:pPr marL="285750" indent="-285750">
              <a:lnSpc>
                <a:spcPct val="90000"/>
              </a:lnSpc>
              <a:spcBef>
                <a:spcPct val="0"/>
              </a:spcBef>
              <a:buFont typeface="Arial"/>
              <a:buChar char="•"/>
            </a:pPr>
            <a:r>
              <a:rPr lang="en-US" sz="1600" dirty="0">
                <a:solidFill>
                  <a:srgbClr val="595A5D"/>
                </a:solidFill>
                <a:cs typeface="Arial"/>
              </a:rPr>
              <a:t>Unauthorized Port Scanning a violation of TOS and is detected/blocked.</a:t>
            </a:r>
          </a:p>
          <a:p>
            <a:pPr marL="285750" indent="-285750">
              <a:lnSpc>
                <a:spcPct val="90000"/>
              </a:lnSpc>
              <a:spcBef>
                <a:spcPct val="0"/>
              </a:spcBef>
              <a:buFont typeface="Arial"/>
              <a:buChar char="•"/>
            </a:pPr>
            <a:r>
              <a:rPr lang="en-US" sz="1600" dirty="0">
                <a:solidFill>
                  <a:srgbClr val="595A5D"/>
                </a:solidFill>
                <a:cs typeface="Arial"/>
              </a:rPr>
              <a:t>Inbound ports blocked by default.</a:t>
            </a:r>
          </a:p>
        </p:txBody>
      </p:sp>
      <p:sp>
        <p:nvSpPr>
          <p:cNvPr id="11" name="Rounded Rectangle 10"/>
          <p:cNvSpPr/>
          <p:nvPr/>
        </p:nvSpPr>
        <p:spPr>
          <a:xfrm rot="5400000">
            <a:off x="2318933" y="1096567"/>
            <a:ext cx="343369" cy="43553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2000" b="1" dirty="0"/>
              <a:t>Network Security</a:t>
            </a:r>
          </a:p>
        </p:txBody>
      </p:sp>
    </p:spTree>
    <p:extLst>
      <p:ext uri="{BB962C8B-B14F-4D97-AF65-F5344CB8AC3E}">
        <p14:creationId xmlns:p14="http://schemas.microsoft.com/office/powerpoint/2010/main" val="950256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56584" y="769596"/>
            <a:ext cx="8595552" cy="1757261"/>
          </a:xfrm>
          <a:prstGeom prst="roundRect">
            <a:avLst/>
          </a:prstGeom>
        </p:spPr>
        <p:style>
          <a:lnRef idx="2">
            <a:schemeClr val="accent1"/>
          </a:lnRef>
          <a:fillRef idx="1">
            <a:schemeClr val="lt1"/>
          </a:fillRef>
          <a:effectRef idx="0">
            <a:schemeClr val="accent1"/>
          </a:effectRef>
          <a:fontRef idx="minor">
            <a:schemeClr val="dk1"/>
          </a:fontRef>
        </p:style>
        <p:txBody>
          <a:bodyPr tIns="274320" rtlCol="0" anchor="ctr"/>
          <a:lstStyle/>
          <a:p>
            <a:pPr marL="285750" indent="-285750">
              <a:spcBef>
                <a:spcPct val="0"/>
              </a:spcBef>
              <a:buFont typeface="Arial"/>
              <a:buChar char="•"/>
            </a:pPr>
            <a:r>
              <a:rPr lang="en-US" sz="1600" dirty="0">
                <a:solidFill>
                  <a:srgbClr val="595A5D"/>
                </a:solidFill>
                <a:cs typeface="Arial"/>
              </a:rPr>
              <a:t>Most updates are done in such a manner that they will not impact the customer.</a:t>
            </a:r>
          </a:p>
          <a:p>
            <a:pPr marL="285750" indent="-285750">
              <a:spcBef>
                <a:spcPct val="0"/>
              </a:spcBef>
              <a:buFont typeface="Arial"/>
              <a:buChar char="•"/>
            </a:pPr>
            <a:r>
              <a:rPr lang="en-US" sz="1600" dirty="0">
                <a:solidFill>
                  <a:srgbClr val="595A5D"/>
                </a:solidFill>
                <a:cs typeface="Arial"/>
              </a:rPr>
              <a:t>Changes are authorized, logged, tested, approved, and documented.</a:t>
            </a:r>
          </a:p>
          <a:p>
            <a:pPr marL="285750" indent="-285750">
              <a:spcBef>
                <a:spcPct val="0"/>
              </a:spcBef>
              <a:buFont typeface="Arial"/>
              <a:buChar char="•"/>
            </a:pPr>
            <a:r>
              <a:rPr lang="en-US" sz="1600" dirty="0">
                <a:solidFill>
                  <a:srgbClr val="595A5D"/>
                </a:solidFill>
                <a:cs typeface="Arial"/>
              </a:rPr>
              <a:t>AWS will communicate with customers, either via email, the AWS Service Health Dashboard (</a:t>
            </a:r>
            <a:r>
              <a:rPr lang="en-US" sz="1600" dirty="0">
                <a:solidFill>
                  <a:srgbClr val="595A5D"/>
                </a:solidFill>
                <a:cs typeface="Arial"/>
                <a:hlinkClick r:id="rId3"/>
              </a:rPr>
              <a:t>http://status.aws.amazon.com/</a:t>
            </a:r>
            <a:r>
              <a:rPr lang="en-US" sz="1600" dirty="0">
                <a:solidFill>
                  <a:srgbClr val="595A5D"/>
                </a:solidFill>
                <a:cs typeface="Arial"/>
              </a:rPr>
              <a:t>), or the AWS Personal Health Dashboard (</a:t>
            </a:r>
            <a:r>
              <a:rPr lang="en-US" sz="1600" dirty="0">
                <a:solidFill>
                  <a:srgbClr val="595A5D"/>
                </a:solidFill>
                <a:cs typeface="Arial"/>
                <a:hlinkClick r:id="rId4"/>
              </a:rPr>
              <a:t>https://phd.aws.amazon.com/</a:t>
            </a:r>
            <a:r>
              <a:rPr lang="en-US" sz="1600" dirty="0">
                <a:solidFill>
                  <a:srgbClr val="595A5D"/>
                </a:solidFill>
                <a:cs typeface="Arial"/>
              </a:rPr>
              <a:t>) when there is a potential for service being affected.</a:t>
            </a:r>
          </a:p>
        </p:txBody>
      </p:sp>
      <p:sp>
        <p:nvSpPr>
          <p:cNvPr id="2" name="Title 1"/>
          <p:cNvSpPr>
            <a:spLocks noGrp="1"/>
          </p:cNvSpPr>
          <p:nvPr>
            <p:ph type="title"/>
          </p:nvPr>
        </p:nvSpPr>
        <p:spPr/>
        <p:txBody>
          <a:bodyPr/>
          <a:lstStyle/>
          <a:p>
            <a:r>
              <a:rPr lang="en-US" b="1" dirty="0"/>
              <a:t>AWS Responsibilities</a:t>
            </a:r>
          </a:p>
        </p:txBody>
      </p:sp>
      <p:sp>
        <p:nvSpPr>
          <p:cNvPr id="5" name="Rounded Rectangle 4"/>
          <p:cNvSpPr/>
          <p:nvPr/>
        </p:nvSpPr>
        <p:spPr>
          <a:xfrm rot="5400000">
            <a:off x="2320482" y="-1262022"/>
            <a:ext cx="343369" cy="43553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2000" b="1" dirty="0"/>
              <a:t>Configuration Management</a:t>
            </a:r>
          </a:p>
        </p:txBody>
      </p:sp>
      <p:sp>
        <p:nvSpPr>
          <p:cNvPr id="8" name="Rounded Rectangle 7"/>
          <p:cNvSpPr/>
          <p:nvPr/>
        </p:nvSpPr>
        <p:spPr>
          <a:xfrm>
            <a:off x="250180" y="2667950"/>
            <a:ext cx="8601955" cy="1898349"/>
          </a:xfrm>
          <a:prstGeom prst="roundRect">
            <a:avLst/>
          </a:prstGeom>
        </p:spPr>
        <p:style>
          <a:lnRef idx="2">
            <a:schemeClr val="accent1"/>
          </a:lnRef>
          <a:fillRef idx="1">
            <a:schemeClr val="lt1"/>
          </a:fillRef>
          <a:effectRef idx="0">
            <a:schemeClr val="accent1"/>
          </a:effectRef>
          <a:fontRef idx="minor">
            <a:schemeClr val="dk1"/>
          </a:fontRef>
        </p:style>
        <p:txBody>
          <a:bodyPr tIns="137160" rtlCol="0" anchor="t"/>
          <a:lstStyle/>
          <a:p>
            <a:pPr marL="285750" indent="-285750">
              <a:spcBef>
                <a:spcPct val="0"/>
              </a:spcBef>
              <a:buFont typeface="Arial"/>
              <a:buChar char="•"/>
            </a:pPr>
            <a:r>
              <a:rPr lang="en-US" sz="1600" b="1" dirty="0">
                <a:solidFill>
                  <a:srgbClr val="595A5D"/>
                </a:solidFill>
                <a:cs typeface="Arial"/>
              </a:rPr>
              <a:t>Scalable, fault tolerant services.</a:t>
            </a:r>
          </a:p>
          <a:p>
            <a:pPr marL="285750" indent="-285750">
              <a:spcBef>
                <a:spcPct val="0"/>
              </a:spcBef>
              <a:buFont typeface="Arial"/>
              <a:buChar char="•"/>
            </a:pPr>
            <a:r>
              <a:rPr lang="en-US" sz="1600" b="1" dirty="0">
                <a:solidFill>
                  <a:srgbClr val="595A5D"/>
                </a:solidFill>
                <a:cs typeface="Arial"/>
              </a:rPr>
              <a:t>All availability zones (AZs) are always on.</a:t>
            </a:r>
          </a:p>
          <a:p>
            <a:pPr marL="742950" lvl="1" indent="-285750">
              <a:spcBef>
                <a:spcPct val="0"/>
              </a:spcBef>
              <a:buFont typeface="Arial"/>
              <a:buChar char="•"/>
            </a:pPr>
            <a:r>
              <a:rPr lang="en-US" sz="1400" dirty="0">
                <a:solidFill>
                  <a:srgbClr val="595A5D"/>
                </a:solidFill>
                <a:cs typeface="Arial"/>
              </a:rPr>
              <a:t>There is no “Disaster Recovery Datacenter”</a:t>
            </a:r>
          </a:p>
          <a:p>
            <a:pPr marL="742950" lvl="1" indent="-285750">
              <a:spcBef>
                <a:spcPct val="0"/>
              </a:spcBef>
              <a:buFont typeface="Arial"/>
              <a:buChar char="•"/>
            </a:pPr>
            <a:r>
              <a:rPr lang="en-US" sz="1400" dirty="0">
                <a:solidFill>
                  <a:srgbClr val="595A5D"/>
                </a:solidFill>
                <a:cs typeface="Arial"/>
              </a:rPr>
              <a:t>All managed to the same standards</a:t>
            </a:r>
          </a:p>
          <a:p>
            <a:pPr marL="285750" indent="-285750">
              <a:spcBef>
                <a:spcPct val="0"/>
              </a:spcBef>
              <a:buFont typeface="Arial"/>
              <a:buChar char="•"/>
            </a:pPr>
            <a:r>
              <a:rPr lang="en-US" sz="1600" b="1" dirty="0">
                <a:solidFill>
                  <a:srgbClr val="595A5D"/>
                </a:solidFill>
                <a:cs typeface="Arial"/>
              </a:rPr>
              <a:t>Robust Internet connectivity</a:t>
            </a:r>
          </a:p>
          <a:p>
            <a:pPr marL="742950" lvl="1" indent="-285750">
              <a:spcBef>
                <a:spcPct val="0"/>
              </a:spcBef>
              <a:buFont typeface="Arial"/>
              <a:buChar char="•"/>
            </a:pPr>
            <a:r>
              <a:rPr lang="en-US" sz="1400" dirty="0">
                <a:solidFill>
                  <a:srgbClr val="595A5D"/>
                </a:solidFill>
                <a:cs typeface="Arial"/>
              </a:rPr>
              <a:t>Each AZ has redundant, Tier 1 ISP Service Providers </a:t>
            </a:r>
          </a:p>
          <a:p>
            <a:pPr marL="742950" lvl="1" indent="-285750">
              <a:spcBef>
                <a:spcPct val="0"/>
              </a:spcBef>
              <a:buFont typeface="Arial"/>
              <a:buChar char="•"/>
            </a:pPr>
            <a:r>
              <a:rPr lang="en-US" sz="1400" dirty="0">
                <a:solidFill>
                  <a:srgbClr val="595A5D"/>
                </a:solidFill>
                <a:cs typeface="Arial"/>
              </a:rPr>
              <a:t>Resilient network infrastructure</a:t>
            </a:r>
          </a:p>
          <a:p>
            <a:pPr>
              <a:lnSpc>
                <a:spcPct val="80000"/>
              </a:lnSpc>
              <a:spcBef>
                <a:spcPct val="0"/>
              </a:spcBef>
            </a:pPr>
            <a:endParaRPr lang="en-US" sz="1600" dirty="0">
              <a:solidFill>
                <a:srgbClr val="595A5D"/>
              </a:solidFill>
              <a:cs typeface="Arial"/>
            </a:endParaRPr>
          </a:p>
        </p:txBody>
      </p:sp>
      <p:sp>
        <p:nvSpPr>
          <p:cNvPr id="11" name="Rounded Rectangle 10"/>
          <p:cNvSpPr/>
          <p:nvPr/>
        </p:nvSpPr>
        <p:spPr>
          <a:xfrm rot="5400000">
            <a:off x="2293274" y="557848"/>
            <a:ext cx="343369" cy="43553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2000" b="1" dirty="0"/>
              <a:t>Built for “Continuous Availability”</a:t>
            </a:r>
          </a:p>
        </p:txBody>
      </p:sp>
    </p:spTree>
    <p:extLst>
      <p:ext uri="{BB962C8B-B14F-4D97-AF65-F5344CB8AC3E}">
        <p14:creationId xmlns:p14="http://schemas.microsoft.com/office/powerpoint/2010/main" val="897574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56584" y="769597"/>
            <a:ext cx="8595552" cy="1295500"/>
          </a:xfrm>
          <a:prstGeom prst="roundRect">
            <a:avLst/>
          </a:prstGeom>
        </p:spPr>
        <p:style>
          <a:lnRef idx="2">
            <a:schemeClr val="accent1"/>
          </a:lnRef>
          <a:fillRef idx="1">
            <a:schemeClr val="lt1"/>
          </a:fillRef>
          <a:effectRef idx="0">
            <a:schemeClr val="accent1"/>
          </a:effectRef>
          <a:fontRef idx="minor">
            <a:schemeClr val="dk1"/>
          </a:fontRef>
        </p:style>
        <p:txBody>
          <a:bodyPr tIns="274320" rtlCol="0" anchor="t"/>
          <a:lstStyle/>
          <a:p>
            <a:pPr marL="285750" indent="-285750">
              <a:spcBef>
                <a:spcPct val="0"/>
              </a:spcBef>
              <a:buFont typeface="Arial"/>
              <a:buChar char="•"/>
            </a:pPr>
            <a:r>
              <a:rPr lang="en-US" sz="1600" dirty="0">
                <a:solidFill>
                  <a:srgbClr val="595A5D"/>
                </a:solidFill>
                <a:cs typeface="Arial"/>
              </a:rPr>
              <a:t>Proprietary disk management prevents customers from accessing each other’s data.</a:t>
            </a:r>
          </a:p>
          <a:p>
            <a:pPr marL="285750" indent="-285750">
              <a:spcBef>
                <a:spcPct val="0"/>
              </a:spcBef>
              <a:buFont typeface="Arial"/>
              <a:buChar char="•"/>
            </a:pPr>
            <a:r>
              <a:rPr lang="en-US" sz="1600" dirty="0">
                <a:solidFill>
                  <a:srgbClr val="595A5D"/>
                </a:solidFill>
                <a:cs typeface="Arial"/>
              </a:rPr>
              <a:t>Disks wiped prior to use.</a:t>
            </a:r>
          </a:p>
          <a:p>
            <a:pPr marL="285750" indent="-285750">
              <a:spcBef>
                <a:spcPct val="0"/>
              </a:spcBef>
              <a:buFont typeface="Arial"/>
              <a:buChar char="•"/>
            </a:pPr>
            <a:r>
              <a:rPr lang="en-US" sz="1600" dirty="0">
                <a:solidFill>
                  <a:srgbClr val="595A5D"/>
                </a:solidFill>
                <a:cs typeface="Arial"/>
              </a:rPr>
              <a:t>Disks can also be encrypted by the customer for additional security.</a:t>
            </a:r>
          </a:p>
          <a:p>
            <a:pPr>
              <a:spcBef>
                <a:spcPct val="0"/>
              </a:spcBef>
            </a:pPr>
            <a:endParaRPr lang="en-US" sz="1400" i="1" dirty="0">
              <a:solidFill>
                <a:srgbClr val="595A5D"/>
              </a:solidFill>
              <a:cs typeface="Arial"/>
            </a:endParaRPr>
          </a:p>
        </p:txBody>
      </p:sp>
      <p:sp>
        <p:nvSpPr>
          <p:cNvPr id="2" name="Title 1"/>
          <p:cNvSpPr>
            <a:spLocks noGrp="1"/>
          </p:cNvSpPr>
          <p:nvPr>
            <p:ph type="title"/>
          </p:nvPr>
        </p:nvSpPr>
        <p:spPr/>
        <p:txBody>
          <a:bodyPr/>
          <a:lstStyle/>
          <a:p>
            <a:r>
              <a:rPr lang="en-US" b="1" dirty="0"/>
              <a:t>AWS Responsibilities</a:t>
            </a:r>
          </a:p>
        </p:txBody>
      </p:sp>
      <p:sp>
        <p:nvSpPr>
          <p:cNvPr id="5" name="Rounded Rectangle 4"/>
          <p:cNvSpPr/>
          <p:nvPr/>
        </p:nvSpPr>
        <p:spPr>
          <a:xfrm rot="5400000">
            <a:off x="2320482" y="-1262022"/>
            <a:ext cx="343369" cy="43553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2000" b="1" dirty="0"/>
              <a:t>Disk Management</a:t>
            </a:r>
          </a:p>
        </p:txBody>
      </p:sp>
      <p:sp>
        <p:nvSpPr>
          <p:cNvPr id="8" name="Rounded Rectangle 7"/>
          <p:cNvSpPr/>
          <p:nvPr/>
        </p:nvSpPr>
        <p:spPr>
          <a:xfrm>
            <a:off x="250180" y="2667950"/>
            <a:ext cx="8601955" cy="1898349"/>
          </a:xfrm>
          <a:prstGeom prst="roundRect">
            <a:avLst/>
          </a:prstGeom>
        </p:spPr>
        <p:style>
          <a:lnRef idx="2">
            <a:schemeClr val="accent1"/>
          </a:lnRef>
          <a:fillRef idx="1">
            <a:schemeClr val="lt1"/>
          </a:fillRef>
          <a:effectRef idx="0">
            <a:schemeClr val="accent1"/>
          </a:effectRef>
          <a:fontRef idx="minor">
            <a:schemeClr val="dk1"/>
          </a:fontRef>
        </p:style>
        <p:txBody>
          <a:bodyPr tIns="137160" rtlCol="0" anchor="t"/>
          <a:lstStyle/>
          <a:p>
            <a:pPr marL="285750" indent="-285750">
              <a:spcBef>
                <a:spcPct val="0"/>
              </a:spcBef>
              <a:buFont typeface="Arial"/>
              <a:buChar char="•"/>
            </a:pPr>
            <a:r>
              <a:rPr lang="en-US" sz="1600" dirty="0">
                <a:solidFill>
                  <a:srgbClr val="595A5D"/>
                </a:solidFill>
                <a:cs typeface="Arial"/>
              </a:rPr>
              <a:t>All storage devices go through process using techniques from:</a:t>
            </a:r>
          </a:p>
          <a:p>
            <a:pPr marL="742950" lvl="1" indent="-285750">
              <a:spcBef>
                <a:spcPct val="0"/>
              </a:spcBef>
              <a:buFont typeface="Arial"/>
              <a:buChar char="•"/>
            </a:pPr>
            <a:r>
              <a:rPr lang="en-US" sz="1400" dirty="0" err="1">
                <a:solidFill>
                  <a:srgbClr val="595A5D"/>
                </a:solidFill>
                <a:cs typeface="Arial"/>
              </a:rPr>
              <a:t>DoD</a:t>
            </a:r>
            <a:r>
              <a:rPr lang="en-US" sz="1400" dirty="0">
                <a:solidFill>
                  <a:srgbClr val="595A5D"/>
                </a:solidFill>
                <a:cs typeface="Arial"/>
              </a:rPr>
              <a:t> 5220.22-M (“National Industrial Security Program Operating Manual “).</a:t>
            </a:r>
          </a:p>
          <a:p>
            <a:pPr marL="742950" lvl="1" indent="-285750">
              <a:spcBef>
                <a:spcPct val="0"/>
              </a:spcBef>
              <a:buFont typeface="Arial"/>
              <a:buChar char="•"/>
            </a:pPr>
            <a:r>
              <a:rPr lang="en-US" sz="1400" dirty="0">
                <a:solidFill>
                  <a:srgbClr val="595A5D"/>
                </a:solidFill>
                <a:cs typeface="Arial"/>
              </a:rPr>
              <a:t>NIST 800-88 (“Guidelines for Media Sanitization”).</a:t>
            </a:r>
          </a:p>
          <a:p>
            <a:pPr marL="285750" indent="-285750">
              <a:spcBef>
                <a:spcPct val="0"/>
              </a:spcBef>
              <a:buFont typeface="Arial"/>
              <a:buChar char="•"/>
            </a:pPr>
            <a:r>
              <a:rPr lang="en-US" sz="1600" dirty="0">
                <a:solidFill>
                  <a:srgbClr val="595A5D"/>
                </a:solidFill>
                <a:cs typeface="Arial"/>
              </a:rPr>
              <a:t>Ultimately devices are:</a:t>
            </a:r>
          </a:p>
          <a:p>
            <a:pPr marL="742950" lvl="1" indent="-285750">
              <a:spcBef>
                <a:spcPct val="0"/>
              </a:spcBef>
              <a:buFont typeface="Arial"/>
              <a:buChar char="•"/>
            </a:pPr>
            <a:r>
              <a:rPr lang="en-US" sz="1400" dirty="0">
                <a:solidFill>
                  <a:srgbClr val="595A5D"/>
                </a:solidFill>
                <a:cs typeface="Arial"/>
              </a:rPr>
              <a:t>Degaussed.</a:t>
            </a:r>
          </a:p>
          <a:p>
            <a:pPr marL="742950" lvl="1" indent="-285750">
              <a:spcBef>
                <a:spcPct val="0"/>
              </a:spcBef>
              <a:buFont typeface="Arial"/>
              <a:buChar char="•"/>
            </a:pPr>
            <a:r>
              <a:rPr lang="en-US" sz="1400" dirty="0">
                <a:solidFill>
                  <a:srgbClr val="595A5D"/>
                </a:solidFill>
                <a:cs typeface="Arial"/>
              </a:rPr>
              <a:t>Physically destroyed.</a:t>
            </a:r>
          </a:p>
          <a:p>
            <a:pPr>
              <a:lnSpc>
                <a:spcPct val="80000"/>
              </a:lnSpc>
              <a:spcBef>
                <a:spcPct val="0"/>
              </a:spcBef>
            </a:pPr>
            <a:endParaRPr lang="en-US" sz="1600" dirty="0">
              <a:solidFill>
                <a:srgbClr val="595A5D"/>
              </a:solidFill>
              <a:cs typeface="Arial"/>
            </a:endParaRPr>
          </a:p>
        </p:txBody>
      </p:sp>
      <p:sp>
        <p:nvSpPr>
          <p:cNvPr id="11" name="Rounded Rectangle 10"/>
          <p:cNvSpPr/>
          <p:nvPr/>
        </p:nvSpPr>
        <p:spPr>
          <a:xfrm rot="5400000">
            <a:off x="2293274" y="557848"/>
            <a:ext cx="343369" cy="43553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2000" b="1" dirty="0"/>
              <a:t>Storage Device Decommissioning</a:t>
            </a:r>
          </a:p>
        </p:txBody>
      </p:sp>
    </p:spTree>
    <p:extLst>
      <p:ext uri="{BB962C8B-B14F-4D97-AF65-F5344CB8AC3E}">
        <p14:creationId xmlns:p14="http://schemas.microsoft.com/office/powerpoint/2010/main" val="156013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964"/>
            <a:ext cx="9144000" cy="5233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7591" tIns="33819" rIns="67591" bIns="33819" rtlCol="0" anchor="ctr"/>
          <a:lstStyle/>
          <a:p>
            <a:pPr algn="ctr" defTabSz="338238"/>
            <a:endParaRPr lang="en-US" sz="6000" dirty="0">
              <a:solidFill>
                <a:prstClr val="white"/>
              </a:solidFill>
              <a:latin typeface="Arial"/>
              <a:cs typeface="Arial"/>
            </a:endParaRPr>
          </a:p>
        </p:txBody>
      </p:sp>
      <p:sp>
        <p:nvSpPr>
          <p:cNvPr id="2" name="Oval 1"/>
          <p:cNvSpPr/>
          <p:nvPr/>
        </p:nvSpPr>
        <p:spPr>
          <a:xfrm>
            <a:off x="3699318" y="1030223"/>
            <a:ext cx="1617068" cy="1617068"/>
          </a:xfrm>
          <a:prstGeom prst="ellipse">
            <a:avLst/>
          </a:prstGeom>
          <a:solidFill>
            <a:schemeClr val="tx1"/>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11500" dirty="0">
              <a:solidFill>
                <a:srgbClr val="E79C0F"/>
              </a:solidFill>
            </a:endParaRPr>
          </a:p>
        </p:txBody>
      </p:sp>
      <p:sp>
        <p:nvSpPr>
          <p:cNvPr id="4" name="Rectangle 3"/>
          <p:cNvSpPr/>
          <p:nvPr/>
        </p:nvSpPr>
        <p:spPr>
          <a:xfrm>
            <a:off x="4011032" y="854702"/>
            <a:ext cx="1002965" cy="1860814"/>
          </a:xfrm>
          <a:prstGeom prst="rect">
            <a:avLst/>
          </a:prstGeom>
          <a:effectLst/>
        </p:spPr>
        <p:txBody>
          <a:bodyPr wrap="none" lIns="90232" tIns="45109" rIns="90232" bIns="45109">
            <a:spAutoFit/>
          </a:bodyPr>
          <a:lstStyle/>
          <a:p>
            <a:pPr algn="ctr"/>
            <a:r>
              <a:rPr lang="en-US" sz="11500" b="1" dirty="0">
                <a:solidFill>
                  <a:schemeClr val="bg1"/>
                </a:solidFill>
                <a:latin typeface="Arial"/>
                <a:cs typeface="Arial"/>
              </a:rPr>
              <a:t>3</a:t>
            </a:r>
          </a:p>
        </p:txBody>
      </p:sp>
      <p:sp>
        <p:nvSpPr>
          <p:cNvPr id="5" name="Rectangle 4"/>
          <p:cNvSpPr/>
          <p:nvPr/>
        </p:nvSpPr>
        <p:spPr>
          <a:xfrm>
            <a:off x="450415" y="2865622"/>
            <a:ext cx="8238818" cy="2122424"/>
          </a:xfrm>
          <a:prstGeom prst="rect">
            <a:avLst/>
          </a:prstGeom>
        </p:spPr>
        <p:txBody>
          <a:bodyPr wrap="square" lIns="90232" tIns="45109" rIns="90232" bIns="45109">
            <a:spAutoFit/>
          </a:bodyPr>
          <a:lstStyle/>
          <a:p>
            <a:pPr algn="ctr" defTabSz="338238"/>
            <a:r>
              <a:rPr lang="en-US" sz="6600" dirty="0">
                <a:solidFill>
                  <a:prstClr val="white"/>
                </a:solidFill>
                <a:latin typeface="Arial"/>
                <a:cs typeface="Arial"/>
              </a:rPr>
              <a:t>Identity and Access Management</a:t>
            </a:r>
          </a:p>
        </p:txBody>
      </p:sp>
    </p:spTree>
    <p:extLst>
      <p:ext uri="{BB962C8B-B14F-4D97-AF65-F5344CB8AC3E}">
        <p14:creationId xmlns:p14="http://schemas.microsoft.com/office/powerpoint/2010/main" val="4018006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What is Identity Management?</a:t>
            </a:r>
          </a:p>
        </p:txBody>
      </p:sp>
      <p:sp>
        <p:nvSpPr>
          <p:cNvPr id="3" name="Content Placeholder 2"/>
          <p:cNvSpPr>
            <a:spLocks noGrp="1"/>
          </p:cNvSpPr>
          <p:nvPr>
            <p:ph idx="1"/>
          </p:nvPr>
        </p:nvSpPr>
        <p:spPr>
          <a:xfrm>
            <a:off x="1305792" y="1009332"/>
            <a:ext cx="6911108" cy="3553926"/>
          </a:xfrm>
        </p:spPr>
        <p:txBody>
          <a:bodyPr>
            <a:normAutofit/>
          </a:bodyPr>
          <a:lstStyle/>
          <a:p>
            <a:pPr marL="0" indent="0">
              <a:buNone/>
            </a:pPr>
            <a:r>
              <a:rPr lang="en-US" sz="2000" dirty="0"/>
              <a:t>“…the management of individual </a:t>
            </a:r>
            <a:r>
              <a:rPr lang="en-US" sz="2000" b="1" dirty="0">
                <a:solidFill>
                  <a:srgbClr val="E98E31"/>
                </a:solidFill>
              </a:rPr>
              <a:t>principals</a:t>
            </a:r>
            <a:r>
              <a:rPr lang="en-US" sz="2000" dirty="0"/>
              <a:t>, their </a:t>
            </a:r>
            <a:r>
              <a:rPr lang="en-US" sz="2000" b="1" dirty="0">
                <a:solidFill>
                  <a:srgbClr val="E98E31"/>
                </a:solidFill>
              </a:rPr>
              <a:t>authentication</a:t>
            </a:r>
            <a:r>
              <a:rPr lang="en-US" sz="2000" b="1" dirty="0"/>
              <a:t>, </a:t>
            </a:r>
            <a:r>
              <a:rPr lang="en-US" sz="2000" b="1" dirty="0">
                <a:solidFill>
                  <a:schemeClr val="accent1"/>
                </a:solidFill>
              </a:rPr>
              <a:t>authorization</a:t>
            </a:r>
            <a:r>
              <a:rPr lang="en-US" sz="2000" b="1" dirty="0"/>
              <a:t>, </a:t>
            </a:r>
            <a:r>
              <a:rPr lang="en-US" sz="2000" dirty="0"/>
              <a:t>and</a:t>
            </a:r>
            <a:r>
              <a:rPr lang="en-US" sz="2000" b="1" dirty="0"/>
              <a:t> </a:t>
            </a:r>
            <a:r>
              <a:rPr lang="en-US" sz="2000" b="1" dirty="0">
                <a:solidFill>
                  <a:srgbClr val="E98E31"/>
                </a:solidFill>
              </a:rPr>
              <a:t>privileges</a:t>
            </a:r>
          </a:p>
          <a:p>
            <a:pPr marL="0" indent="0">
              <a:buNone/>
            </a:pPr>
            <a:r>
              <a:rPr lang="en-US" sz="2000" dirty="0"/>
              <a:t>…with the goal of increasing security and productivity while decreasing cost, downtime and repetitive tasks.”</a:t>
            </a:r>
          </a:p>
          <a:p>
            <a:pPr marL="0" indent="0">
              <a:buNone/>
            </a:pPr>
            <a:r>
              <a:rPr lang="en-US" sz="2000" dirty="0"/>
              <a:t>                                                                  (Wikipedia)</a:t>
            </a:r>
          </a:p>
        </p:txBody>
      </p:sp>
    </p:spTree>
    <p:extLst>
      <p:ext uri="{BB962C8B-B14F-4D97-AF65-F5344CB8AC3E}">
        <p14:creationId xmlns:p14="http://schemas.microsoft.com/office/powerpoint/2010/main" val="2787538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CB64C"/>
                </a:solidFill>
              </a:rPr>
              <a:t>AAA</a:t>
            </a:r>
            <a:r>
              <a:rPr lang="en-US" b="1" dirty="0"/>
              <a:t> with AWS</a:t>
            </a:r>
          </a:p>
        </p:txBody>
      </p:sp>
      <p:sp>
        <p:nvSpPr>
          <p:cNvPr id="6" name="Title 3"/>
          <p:cNvSpPr txBox="1">
            <a:spLocks/>
          </p:cNvSpPr>
          <p:nvPr/>
        </p:nvSpPr>
        <p:spPr bwMode="auto">
          <a:xfrm>
            <a:off x="533400" y="666750"/>
            <a:ext cx="7086600" cy="381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prstTxWarp prst="textNoShape">
              <a:avLst/>
            </a:prstTxWarp>
          </a:bodyPr>
          <a:lstStyle>
            <a:lvl1pPr algn="l" rtl="0" fontAlgn="base">
              <a:lnSpc>
                <a:spcPct val="90000"/>
              </a:lnSpc>
              <a:spcBef>
                <a:spcPct val="0"/>
              </a:spcBef>
              <a:spcAft>
                <a:spcPct val="0"/>
              </a:spcAft>
              <a:defRPr sz="7000">
                <a:solidFill>
                  <a:srgbClr val="FFFFFF"/>
                </a:solidFill>
                <a:latin typeface="+mj-lt"/>
                <a:ea typeface="+mj-ea"/>
                <a:cs typeface="+mj-cs"/>
                <a:sym typeface="Sketch Gothic Bold" charset="0"/>
              </a:defRPr>
            </a:lvl1pPr>
            <a:lvl2pPr algn="l" rtl="0" fontAlgn="base">
              <a:lnSpc>
                <a:spcPct val="90000"/>
              </a:lnSpc>
              <a:spcBef>
                <a:spcPct val="0"/>
              </a:spcBef>
              <a:spcAft>
                <a:spcPct val="0"/>
              </a:spcAft>
              <a:defRPr sz="7000">
                <a:solidFill>
                  <a:srgbClr val="FFFFFF"/>
                </a:solidFill>
                <a:latin typeface="Sketch Gothic Bold" charset="0"/>
                <a:ea typeface="ヒラギノ角ゴ ProN W6" charset="0"/>
                <a:cs typeface="ヒラギノ角ゴ ProN W6" charset="0"/>
                <a:sym typeface="Sketch Gothic Bold" charset="0"/>
              </a:defRPr>
            </a:lvl2pPr>
            <a:lvl3pPr algn="l" rtl="0" fontAlgn="base">
              <a:lnSpc>
                <a:spcPct val="90000"/>
              </a:lnSpc>
              <a:spcBef>
                <a:spcPct val="0"/>
              </a:spcBef>
              <a:spcAft>
                <a:spcPct val="0"/>
              </a:spcAft>
              <a:defRPr sz="7000">
                <a:solidFill>
                  <a:srgbClr val="FFFFFF"/>
                </a:solidFill>
                <a:latin typeface="Sketch Gothic Bold" charset="0"/>
                <a:ea typeface="ヒラギノ角ゴ ProN W6" charset="0"/>
                <a:cs typeface="ヒラギノ角ゴ ProN W6" charset="0"/>
                <a:sym typeface="Sketch Gothic Bold" charset="0"/>
              </a:defRPr>
            </a:lvl3pPr>
            <a:lvl4pPr algn="l" rtl="0" fontAlgn="base">
              <a:lnSpc>
                <a:spcPct val="90000"/>
              </a:lnSpc>
              <a:spcBef>
                <a:spcPct val="0"/>
              </a:spcBef>
              <a:spcAft>
                <a:spcPct val="0"/>
              </a:spcAft>
              <a:defRPr sz="7000">
                <a:solidFill>
                  <a:srgbClr val="FFFFFF"/>
                </a:solidFill>
                <a:latin typeface="Sketch Gothic Bold" charset="0"/>
                <a:ea typeface="ヒラギノ角ゴ ProN W6" charset="0"/>
                <a:cs typeface="ヒラギノ角ゴ ProN W6" charset="0"/>
                <a:sym typeface="Sketch Gothic Bold" charset="0"/>
              </a:defRPr>
            </a:lvl4pPr>
            <a:lvl5pPr algn="l" rtl="0" fontAlgn="base">
              <a:lnSpc>
                <a:spcPct val="90000"/>
              </a:lnSpc>
              <a:spcBef>
                <a:spcPct val="0"/>
              </a:spcBef>
              <a:spcAft>
                <a:spcPct val="0"/>
              </a:spcAft>
              <a:defRPr sz="7000">
                <a:solidFill>
                  <a:srgbClr val="FFFFFF"/>
                </a:solidFill>
                <a:latin typeface="Sketch Gothic Bold" charset="0"/>
                <a:ea typeface="ヒラギノ角ゴ ProN W6" charset="0"/>
                <a:cs typeface="ヒラギノ角ゴ ProN W6" charset="0"/>
                <a:sym typeface="Sketch Gothic Bold" charset="0"/>
              </a:defRPr>
            </a:lvl5pPr>
            <a:lvl6pPr marL="457200" algn="l" rtl="0" fontAlgn="base">
              <a:lnSpc>
                <a:spcPct val="90000"/>
              </a:lnSpc>
              <a:spcBef>
                <a:spcPct val="0"/>
              </a:spcBef>
              <a:spcAft>
                <a:spcPct val="0"/>
              </a:spcAft>
              <a:defRPr sz="7000">
                <a:solidFill>
                  <a:srgbClr val="FFFFFF"/>
                </a:solidFill>
                <a:latin typeface="Sketch Gothic Bold" charset="0"/>
                <a:ea typeface="ヒラギノ角ゴ ProN W6" charset="0"/>
                <a:cs typeface="ヒラギノ角ゴ ProN W6" charset="0"/>
                <a:sym typeface="Sketch Gothic Bold" charset="0"/>
              </a:defRPr>
            </a:lvl6pPr>
            <a:lvl7pPr marL="914400" algn="l" rtl="0" fontAlgn="base">
              <a:lnSpc>
                <a:spcPct val="90000"/>
              </a:lnSpc>
              <a:spcBef>
                <a:spcPct val="0"/>
              </a:spcBef>
              <a:spcAft>
                <a:spcPct val="0"/>
              </a:spcAft>
              <a:defRPr sz="7000">
                <a:solidFill>
                  <a:srgbClr val="FFFFFF"/>
                </a:solidFill>
                <a:latin typeface="Sketch Gothic Bold" charset="0"/>
                <a:ea typeface="ヒラギノ角ゴ ProN W6" charset="0"/>
                <a:cs typeface="ヒラギノ角ゴ ProN W6" charset="0"/>
                <a:sym typeface="Sketch Gothic Bold" charset="0"/>
              </a:defRPr>
            </a:lvl7pPr>
            <a:lvl8pPr marL="1371600" algn="l" rtl="0" fontAlgn="base">
              <a:lnSpc>
                <a:spcPct val="90000"/>
              </a:lnSpc>
              <a:spcBef>
                <a:spcPct val="0"/>
              </a:spcBef>
              <a:spcAft>
                <a:spcPct val="0"/>
              </a:spcAft>
              <a:defRPr sz="7000">
                <a:solidFill>
                  <a:srgbClr val="FFFFFF"/>
                </a:solidFill>
                <a:latin typeface="Sketch Gothic Bold" charset="0"/>
                <a:ea typeface="ヒラギノ角ゴ ProN W6" charset="0"/>
                <a:cs typeface="ヒラギノ角ゴ ProN W6" charset="0"/>
                <a:sym typeface="Sketch Gothic Bold" charset="0"/>
              </a:defRPr>
            </a:lvl8pPr>
            <a:lvl9pPr marL="1828800" algn="l" rtl="0" fontAlgn="base">
              <a:lnSpc>
                <a:spcPct val="90000"/>
              </a:lnSpc>
              <a:spcBef>
                <a:spcPct val="0"/>
              </a:spcBef>
              <a:spcAft>
                <a:spcPct val="0"/>
              </a:spcAft>
              <a:defRPr sz="7000">
                <a:solidFill>
                  <a:srgbClr val="FFFFFF"/>
                </a:solidFill>
                <a:latin typeface="Sketch Gothic Bold" charset="0"/>
                <a:ea typeface="ヒラギノ角ゴ ProN W6" charset="0"/>
                <a:cs typeface="ヒラギノ角ゴ ProN W6" charset="0"/>
                <a:sym typeface="Sketch Gothic Bold" charset="0"/>
              </a:defRPr>
            </a:lvl9pPr>
          </a:lstStyle>
          <a:p>
            <a:endParaRPr lang="en-US" sz="1800" dirty="0">
              <a:solidFill>
                <a:srgbClr val="000000"/>
              </a:solidFill>
              <a:latin typeface="Arial"/>
              <a:cs typeface="Arial"/>
            </a:endParaRPr>
          </a:p>
        </p:txBody>
      </p:sp>
      <p:graphicFrame>
        <p:nvGraphicFramePr>
          <p:cNvPr id="33" name="Table 32"/>
          <p:cNvGraphicFramePr>
            <a:graphicFrameLocks noGrp="1"/>
          </p:cNvGraphicFramePr>
          <p:nvPr>
            <p:extLst>
              <p:ext uri="{D42A27DB-BD31-4B8C-83A1-F6EECF244321}">
                <p14:modId xmlns:p14="http://schemas.microsoft.com/office/powerpoint/2010/main" val="2228044999"/>
              </p:ext>
            </p:extLst>
          </p:nvPr>
        </p:nvGraphicFramePr>
        <p:xfrm>
          <a:off x="368300" y="1149350"/>
          <a:ext cx="2667000" cy="2887447"/>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0000"/>
                    </a:ext>
                  </a:extLst>
                </a:gridCol>
              </a:tblGrid>
              <a:tr h="601447">
                <a:tc>
                  <a:txBody>
                    <a:bodyPr/>
                    <a:lstStyle/>
                    <a:p>
                      <a:pPr algn="ctr"/>
                      <a:r>
                        <a:rPr lang="en-US" sz="2400" dirty="0">
                          <a:solidFill>
                            <a:srgbClr val="FCB64C"/>
                          </a:solidFill>
                        </a:rPr>
                        <a:t>A</a:t>
                      </a:r>
                      <a:r>
                        <a:rPr lang="en-US" sz="2400" dirty="0"/>
                        <a:t>uthenticate</a:t>
                      </a:r>
                      <a:endParaRPr lang="en-US" sz="2000" dirty="0"/>
                    </a:p>
                  </a:txBody>
                  <a:tcPr anchor="ctr">
                    <a:solidFill>
                      <a:srgbClr val="414042"/>
                    </a:solidFill>
                  </a:tcPr>
                </a:tc>
                <a:extLst>
                  <a:ext uri="{0D108BD9-81ED-4DB2-BD59-A6C34878D82A}">
                    <a16:rowId xmlns:a16="http://schemas.microsoft.com/office/drawing/2014/main" val="10000"/>
                  </a:ext>
                </a:extLst>
              </a:tr>
              <a:tr h="601447">
                <a:tc>
                  <a:txBody>
                    <a:bodyPr/>
                    <a:lstStyle/>
                    <a:p>
                      <a:pPr algn="ctr"/>
                      <a:endParaRPr lang="en-US" sz="1600"/>
                    </a:p>
                    <a:p>
                      <a:pPr algn="ctr"/>
                      <a:r>
                        <a:rPr lang="en-US" sz="1600"/>
                        <a:t>IAM Username</a:t>
                      </a:r>
                      <a:r>
                        <a:rPr lang="en-US" sz="1600" dirty="0"/>
                        <a:t>/Password</a:t>
                      </a:r>
                    </a:p>
                    <a:p>
                      <a:pPr algn="ctr"/>
                      <a:r>
                        <a:rPr lang="en-US" sz="1600" dirty="0"/>
                        <a:t>Access Key</a:t>
                      </a:r>
                    </a:p>
                    <a:p>
                      <a:pPr algn="ctr"/>
                      <a:r>
                        <a:rPr lang="en-US" sz="1600" dirty="0"/>
                        <a:t>(+ MFA)</a:t>
                      </a:r>
                    </a:p>
                    <a:p>
                      <a:pPr algn="ctr"/>
                      <a:r>
                        <a:rPr lang="en-US" sz="1600" dirty="0"/>
                        <a:t>Federation</a:t>
                      </a:r>
                    </a:p>
                    <a:p>
                      <a:pPr algn="ctr"/>
                      <a:endParaRPr lang="en-US" sz="1600"/>
                    </a:p>
                    <a:p>
                      <a:pPr algn="ctr"/>
                      <a:endParaRPr lang="en-US" sz="1600"/>
                    </a:p>
                    <a:p>
                      <a:pPr algn="ctr"/>
                      <a:endParaRPr lang="en-US" sz="1600"/>
                    </a:p>
                    <a:p>
                      <a:pPr algn="ctr"/>
                      <a:endParaRPr lang="en-US" sz="1600"/>
                    </a:p>
                  </a:txBody>
                  <a:tcPr anchor="ctr">
                    <a:solidFill>
                      <a:schemeClr val="bg2">
                        <a:lumMod val="90000"/>
                      </a:schemeClr>
                    </a:solidFill>
                  </a:tcPr>
                </a:tc>
                <a:extLst>
                  <a:ext uri="{0D108BD9-81ED-4DB2-BD59-A6C34878D82A}">
                    <a16:rowId xmlns:a16="http://schemas.microsoft.com/office/drawing/2014/main" val="10001"/>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551933962"/>
              </p:ext>
            </p:extLst>
          </p:nvPr>
        </p:nvGraphicFramePr>
        <p:xfrm>
          <a:off x="3313113" y="1162051"/>
          <a:ext cx="2667000" cy="2851149"/>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0000"/>
                    </a:ext>
                  </a:extLst>
                </a:gridCol>
              </a:tblGrid>
              <a:tr h="537181">
                <a:tc>
                  <a:txBody>
                    <a:bodyPr/>
                    <a:lstStyle/>
                    <a:p>
                      <a:pPr algn="ctr"/>
                      <a:r>
                        <a:rPr lang="en-US" sz="2400" dirty="0">
                          <a:solidFill>
                            <a:srgbClr val="FCB64C"/>
                          </a:solidFill>
                        </a:rPr>
                        <a:t>A</a:t>
                      </a:r>
                      <a:r>
                        <a:rPr lang="en-US" sz="2400" dirty="0"/>
                        <a:t>uthorize</a:t>
                      </a:r>
                    </a:p>
                  </a:txBody>
                  <a:tcPr anchor="ctr">
                    <a:solidFill>
                      <a:srgbClr val="414042"/>
                    </a:solidFill>
                  </a:tcPr>
                </a:tc>
                <a:extLst>
                  <a:ext uri="{0D108BD9-81ED-4DB2-BD59-A6C34878D82A}">
                    <a16:rowId xmlns:a16="http://schemas.microsoft.com/office/drawing/2014/main" val="10000"/>
                  </a:ext>
                </a:extLst>
              </a:tr>
              <a:tr h="231396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dirty="0"/>
                    </a:p>
                    <a:p>
                      <a:pPr marL="0" marR="0" indent="0" algn="ctr" defTabSz="457200" rtl="0" eaLnBrk="1" fontAlgn="auto" latinLnBrk="0" hangingPunct="1">
                        <a:lnSpc>
                          <a:spcPct val="100000"/>
                        </a:lnSpc>
                        <a:spcBef>
                          <a:spcPts val="0"/>
                        </a:spcBef>
                        <a:spcAft>
                          <a:spcPts val="0"/>
                        </a:spcAft>
                        <a:buClrTx/>
                        <a:buSzTx/>
                        <a:buFontTx/>
                        <a:buNone/>
                        <a:tabLst/>
                        <a:defRPr/>
                      </a:pPr>
                      <a:endParaRPr lang="en-US" sz="1600" dirty="0"/>
                    </a:p>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t>IAM Policies</a:t>
                      </a:r>
                    </a:p>
                    <a:p>
                      <a:pPr marL="0" marR="0" indent="0" algn="ctr" defTabSz="457200" rtl="0" eaLnBrk="1" fontAlgn="auto" latinLnBrk="0" hangingPunct="1">
                        <a:lnSpc>
                          <a:spcPct val="100000"/>
                        </a:lnSpc>
                        <a:spcBef>
                          <a:spcPts val="0"/>
                        </a:spcBef>
                        <a:spcAft>
                          <a:spcPts val="0"/>
                        </a:spcAft>
                        <a:buClrTx/>
                        <a:buSzTx/>
                        <a:buFontTx/>
                        <a:buNone/>
                        <a:tabLst/>
                        <a:defRPr/>
                      </a:pPr>
                      <a:endParaRPr lang="en-US" sz="1600" dirty="0"/>
                    </a:p>
                    <a:p>
                      <a:pPr marL="0" marR="0" indent="0" algn="ctr" defTabSz="457200" rtl="0" eaLnBrk="1" fontAlgn="auto" latinLnBrk="0" hangingPunct="1">
                        <a:lnSpc>
                          <a:spcPct val="100000"/>
                        </a:lnSpc>
                        <a:spcBef>
                          <a:spcPts val="0"/>
                        </a:spcBef>
                        <a:spcAft>
                          <a:spcPts val="0"/>
                        </a:spcAft>
                        <a:buClrTx/>
                        <a:buSzTx/>
                        <a:buFontTx/>
                        <a:buNone/>
                        <a:tabLst/>
                        <a:defRPr/>
                      </a:pPr>
                      <a:endParaRPr lang="en-US" sz="1600" dirty="0"/>
                    </a:p>
                    <a:p>
                      <a:pPr marL="0" marR="0" indent="0" algn="ctr" defTabSz="457200" rtl="0" eaLnBrk="1" fontAlgn="auto" latinLnBrk="0" hangingPunct="1">
                        <a:lnSpc>
                          <a:spcPct val="100000"/>
                        </a:lnSpc>
                        <a:spcBef>
                          <a:spcPts val="0"/>
                        </a:spcBef>
                        <a:spcAft>
                          <a:spcPts val="0"/>
                        </a:spcAft>
                        <a:buClrTx/>
                        <a:buSzTx/>
                        <a:buFontTx/>
                        <a:buNone/>
                        <a:tabLst/>
                        <a:defRPr/>
                      </a:pPr>
                      <a:endParaRPr lang="en-US" sz="1600" dirty="0"/>
                    </a:p>
                    <a:p>
                      <a:pPr marL="0" marR="0" indent="0" algn="ctr" defTabSz="457200" rtl="0" eaLnBrk="1" fontAlgn="auto" latinLnBrk="0" hangingPunct="1">
                        <a:lnSpc>
                          <a:spcPct val="100000"/>
                        </a:lnSpc>
                        <a:spcBef>
                          <a:spcPts val="0"/>
                        </a:spcBef>
                        <a:spcAft>
                          <a:spcPts val="0"/>
                        </a:spcAft>
                        <a:buClrTx/>
                        <a:buSzTx/>
                        <a:buFontTx/>
                        <a:buNone/>
                        <a:tabLst/>
                        <a:defRPr/>
                      </a:pPr>
                      <a:endParaRPr lang="en-US" sz="1600" dirty="0"/>
                    </a:p>
                  </a:txBody>
                  <a:tcPr anchor="ctr">
                    <a:solidFill>
                      <a:schemeClr val="bg2">
                        <a:lumMod val="90000"/>
                      </a:schemeClr>
                    </a:solidFill>
                  </a:tcPr>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464908197"/>
              </p:ext>
            </p:extLst>
          </p:nvPr>
        </p:nvGraphicFramePr>
        <p:xfrm>
          <a:off x="6197600" y="1162051"/>
          <a:ext cx="2667000" cy="2863849"/>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0000"/>
                    </a:ext>
                  </a:extLst>
                </a:gridCol>
              </a:tblGrid>
              <a:tr h="539574">
                <a:tc>
                  <a:txBody>
                    <a:bodyPr/>
                    <a:lstStyle/>
                    <a:p>
                      <a:pPr algn="ctr"/>
                      <a:r>
                        <a:rPr lang="en-US" sz="2400" dirty="0">
                          <a:solidFill>
                            <a:srgbClr val="FCB64C"/>
                          </a:solidFill>
                        </a:rPr>
                        <a:t>A</a:t>
                      </a:r>
                      <a:r>
                        <a:rPr lang="en-US" sz="2400" dirty="0"/>
                        <a:t>udit</a:t>
                      </a:r>
                    </a:p>
                  </a:txBody>
                  <a:tcPr anchor="ctr">
                    <a:solidFill>
                      <a:srgbClr val="414042"/>
                    </a:solidFill>
                  </a:tcPr>
                </a:tc>
                <a:extLst>
                  <a:ext uri="{0D108BD9-81ED-4DB2-BD59-A6C34878D82A}">
                    <a16:rowId xmlns:a16="http://schemas.microsoft.com/office/drawing/2014/main" val="10000"/>
                  </a:ext>
                </a:extLst>
              </a:tr>
              <a:tr h="2324275">
                <a:tc>
                  <a:txBody>
                    <a:bodyPr/>
                    <a:lstStyle/>
                    <a:p>
                      <a:endParaRPr lang="en-US" sz="2000" dirty="0"/>
                    </a:p>
                    <a:p>
                      <a:endParaRPr lang="en-US" sz="2000" dirty="0"/>
                    </a:p>
                    <a:p>
                      <a:pPr algn="ctr"/>
                      <a:r>
                        <a:rPr lang="en-US" sz="1600" dirty="0"/>
                        <a:t>CloudTrail</a:t>
                      </a:r>
                    </a:p>
                    <a:p>
                      <a:endParaRPr lang="en-US" sz="2000" dirty="0"/>
                    </a:p>
                    <a:p>
                      <a:endParaRPr lang="en-US" sz="2000" dirty="0"/>
                    </a:p>
                    <a:p>
                      <a:endParaRPr lang="en-US" sz="2000" dirty="0"/>
                    </a:p>
                    <a:p>
                      <a:endParaRPr lang="en-US" sz="2000" dirty="0"/>
                    </a:p>
                  </a:txBody>
                  <a:tcPr anchor="ctr">
                    <a:solidFill>
                      <a:schemeClr val="bg2">
                        <a:lumMod val="9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413230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282243" y="1542439"/>
            <a:ext cx="8531406" cy="89574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rtlCol="0" anchor="ctr"/>
          <a:lstStyle/>
          <a:p>
            <a:r>
              <a:rPr lang="en-US" sz="2000" b="1" dirty="0"/>
              <a:t>Operating Systems</a:t>
            </a:r>
          </a:p>
          <a:p>
            <a:pPr marL="285750" indent="-285750">
              <a:buFont typeface="Arial"/>
              <a:buChar char="•"/>
            </a:pPr>
            <a:r>
              <a:rPr lang="en-US" sz="1600" dirty="0"/>
              <a:t>Identities: Developers, and/or Systems Engineers</a:t>
            </a:r>
          </a:p>
        </p:txBody>
      </p:sp>
      <p:sp>
        <p:nvSpPr>
          <p:cNvPr id="21" name="Rounded Rectangle 20"/>
          <p:cNvSpPr/>
          <p:nvPr/>
        </p:nvSpPr>
        <p:spPr>
          <a:xfrm rot="5400000">
            <a:off x="4096175" y="-3187120"/>
            <a:ext cx="863931" cy="849481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vert="vert270" rtlCol="0" anchor="ctr"/>
          <a:lstStyle/>
          <a:p>
            <a:r>
              <a:rPr lang="en-US" sz="2000" b="1" dirty="0"/>
              <a:t>Applications</a:t>
            </a:r>
          </a:p>
          <a:p>
            <a:pPr marL="285750" indent="-285750">
              <a:buFont typeface="Arial"/>
              <a:buChar char="•"/>
            </a:pPr>
            <a:r>
              <a:rPr lang="en-US" sz="1600" dirty="0"/>
              <a:t>Identities: Application Users, Application Administrators</a:t>
            </a:r>
          </a:p>
        </p:txBody>
      </p:sp>
      <p:sp>
        <p:nvSpPr>
          <p:cNvPr id="2" name="Title 1"/>
          <p:cNvSpPr>
            <a:spLocks noGrp="1"/>
          </p:cNvSpPr>
          <p:nvPr>
            <p:ph type="title"/>
          </p:nvPr>
        </p:nvSpPr>
        <p:spPr>
          <a:xfrm>
            <a:off x="336789" y="114936"/>
            <a:ext cx="8205304" cy="600539"/>
          </a:xfrm>
        </p:spPr>
        <p:txBody>
          <a:bodyPr>
            <a:normAutofit/>
          </a:bodyPr>
          <a:lstStyle/>
          <a:p>
            <a:r>
              <a:rPr lang="en-US" b="1" dirty="0"/>
              <a:t>Considerations for Layers of Principals</a:t>
            </a:r>
          </a:p>
        </p:txBody>
      </p:sp>
      <p:grpSp>
        <p:nvGrpSpPr>
          <p:cNvPr id="13" name="Group 12"/>
          <p:cNvGrpSpPr/>
          <p:nvPr/>
        </p:nvGrpSpPr>
        <p:grpSpPr>
          <a:xfrm>
            <a:off x="6778670" y="1558066"/>
            <a:ext cx="1810573" cy="836614"/>
            <a:chOff x="9452354" y="2855951"/>
            <a:chExt cx="1810573" cy="836614"/>
          </a:xfrm>
        </p:grpSpPr>
        <p:sp>
          <p:nvSpPr>
            <p:cNvPr id="28" name="Rounded Rectangle 27"/>
            <p:cNvSpPr/>
            <p:nvPr/>
          </p:nvSpPr>
          <p:spPr>
            <a:xfrm>
              <a:off x="9452354" y="2884484"/>
              <a:ext cx="1810573" cy="808081"/>
            </a:xfrm>
            <a:prstGeom prst="roundRect">
              <a:avLst/>
            </a:prstGeom>
          </p:spPr>
          <p:style>
            <a:lnRef idx="2">
              <a:schemeClr val="accent1"/>
            </a:lnRef>
            <a:fillRef idx="1">
              <a:schemeClr val="lt1"/>
            </a:fillRef>
            <a:effectRef idx="0">
              <a:schemeClr val="accent1"/>
            </a:effectRef>
            <a:fontRef idx="minor">
              <a:schemeClr val="dk1"/>
            </a:fontRef>
          </p:style>
          <p:txBody>
            <a:bodyPr vert="horz" rtlCol="0" anchor="t" anchorCtr="0"/>
            <a:lstStyle/>
            <a:p>
              <a:pPr>
                <a:lnSpc>
                  <a:spcPct val="90000"/>
                </a:lnSpc>
              </a:pPr>
              <a:endParaRPr lang="en-US" sz="1400" b="1" dirty="0"/>
            </a:p>
          </p:txBody>
        </p:sp>
        <p:grpSp>
          <p:nvGrpSpPr>
            <p:cNvPr id="7" name="Group 6"/>
            <p:cNvGrpSpPr/>
            <p:nvPr/>
          </p:nvGrpSpPr>
          <p:grpSpPr>
            <a:xfrm>
              <a:off x="9637038" y="2855951"/>
              <a:ext cx="1496391" cy="820907"/>
              <a:chOff x="7273313" y="4677372"/>
              <a:chExt cx="1496391" cy="820907"/>
            </a:xfrm>
          </p:grpSpPr>
          <p:pic>
            <p:nvPicPr>
              <p:cNvPr id="12" name="Picture 11" descr="windows_8_logo.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948797" y="4677372"/>
                <a:ext cx="820907" cy="820907"/>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73313" y="4756842"/>
                <a:ext cx="643155" cy="708061"/>
              </a:xfrm>
              <a:prstGeom prst="rect">
                <a:avLst/>
              </a:prstGeom>
            </p:spPr>
          </p:pic>
        </p:grpSp>
      </p:grpSp>
      <p:sp>
        <p:nvSpPr>
          <p:cNvPr id="19" name="Rounded Rectangle 18"/>
          <p:cNvSpPr/>
          <p:nvPr/>
        </p:nvSpPr>
        <p:spPr>
          <a:xfrm>
            <a:off x="279743" y="2488373"/>
            <a:ext cx="8533906" cy="21283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a:lnSpc>
                <a:spcPct val="90000"/>
              </a:lnSpc>
            </a:pPr>
            <a:r>
              <a:rPr lang="en-US" sz="2000" b="1" dirty="0"/>
              <a:t>Amazon Web Services</a:t>
            </a:r>
          </a:p>
          <a:p>
            <a:pPr marL="342900" indent="-342900">
              <a:lnSpc>
                <a:spcPct val="90000"/>
              </a:lnSpc>
              <a:buFont typeface="Arial"/>
              <a:buChar char="•"/>
            </a:pPr>
            <a:r>
              <a:rPr lang="en-US" sz="1600" b="1" dirty="0"/>
              <a:t>Identities: Developers, Solutions Architects, Testers, Software/Platform</a:t>
            </a:r>
          </a:p>
          <a:p>
            <a:pPr marL="342900" indent="-342900">
              <a:lnSpc>
                <a:spcPct val="90000"/>
              </a:lnSpc>
              <a:buFont typeface="Arial"/>
              <a:buChar char="•"/>
            </a:pPr>
            <a:r>
              <a:rPr lang="en-US" sz="1600" b="1" dirty="0"/>
              <a:t>Interaction of AWS Identities:</a:t>
            </a:r>
          </a:p>
          <a:p>
            <a:pPr marL="800100" lvl="1" indent="-342900">
              <a:lnSpc>
                <a:spcPct val="90000"/>
              </a:lnSpc>
              <a:buFont typeface="Arial"/>
              <a:buChar char="•"/>
            </a:pPr>
            <a:r>
              <a:rPr lang="en-US" sz="1400" b="1" dirty="0"/>
              <a:t>Provisioning/</a:t>
            </a:r>
            <a:r>
              <a:rPr lang="en-US" sz="1400" b="1" dirty="0" err="1"/>
              <a:t>deprovisioning</a:t>
            </a:r>
            <a:r>
              <a:rPr lang="en-US" sz="1400" b="1" dirty="0"/>
              <a:t> EC2 instances and EBS storage.</a:t>
            </a:r>
          </a:p>
          <a:p>
            <a:pPr marL="800100" lvl="1" indent="-342900">
              <a:lnSpc>
                <a:spcPct val="90000"/>
              </a:lnSpc>
              <a:buFont typeface="Arial"/>
              <a:buChar char="•"/>
            </a:pPr>
            <a:r>
              <a:rPr lang="en-US" sz="1400" b="1" dirty="0"/>
              <a:t>Configuring Elastic Load Balancers.</a:t>
            </a:r>
          </a:p>
          <a:p>
            <a:pPr marL="800100" lvl="1" indent="-342900">
              <a:lnSpc>
                <a:spcPct val="90000"/>
              </a:lnSpc>
              <a:buFont typeface="Arial"/>
              <a:buChar char="•"/>
            </a:pPr>
            <a:r>
              <a:rPr lang="en-US" sz="1400" b="1" dirty="0"/>
              <a:t>Accessing S3 Objects or data in </a:t>
            </a:r>
            <a:r>
              <a:rPr lang="en-US" sz="1400" b="1" dirty="0" err="1"/>
              <a:t>DynamoDB</a:t>
            </a:r>
            <a:r>
              <a:rPr lang="en-US" sz="1400" b="1" dirty="0"/>
              <a:t>.</a:t>
            </a:r>
          </a:p>
          <a:p>
            <a:pPr marL="800100" lvl="1" indent="-342900">
              <a:lnSpc>
                <a:spcPct val="90000"/>
              </a:lnSpc>
              <a:buFont typeface="Arial"/>
              <a:buChar char="•"/>
            </a:pPr>
            <a:r>
              <a:rPr lang="en-US" sz="1400" b="1" dirty="0"/>
              <a:t>Accessing data in </a:t>
            </a:r>
            <a:r>
              <a:rPr lang="en-US" sz="1400" b="1" dirty="0" err="1"/>
              <a:t>DynamoDB</a:t>
            </a:r>
            <a:r>
              <a:rPr lang="en-US" sz="1400" b="1" dirty="0"/>
              <a:t>.</a:t>
            </a:r>
          </a:p>
          <a:p>
            <a:pPr marL="800100" lvl="1" indent="-342900">
              <a:lnSpc>
                <a:spcPct val="90000"/>
              </a:lnSpc>
              <a:buFont typeface="Arial"/>
              <a:buChar char="•"/>
            </a:pPr>
            <a:r>
              <a:rPr lang="en-US" sz="1400" b="1" dirty="0"/>
              <a:t>Interacting with SQS queues.</a:t>
            </a:r>
          </a:p>
          <a:p>
            <a:pPr marL="800100" lvl="1" indent="-342900">
              <a:lnSpc>
                <a:spcPct val="90000"/>
              </a:lnSpc>
              <a:buFont typeface="Arial"/>
              <a:buChar char="•"/>
            </a:pPr>
            <a:r>
              <a:rPr lang="en-US" sz="1400" b="1" dirty="0"/>
              <a:t>Sending SNS notifications.</a:t>
            </a:r>
          </a:p>
        </p:txBody>
      </p:sp>
      <p:grpSp>
        <p:nvGrpSpPr>
          <p:cNvPr id="29" name="Group 28"/>
          <p:cNvGrpSpPr/>
          <p:nvPr/>
        </p:nvGrpSpPr>
        <p:grpSpPr>
          <a:xfrm>
            <a:off x="6776512" y="3148525"/>
            <a:ext cx="1810573" cy="808081"/>
            <a:chOff x="6878112" y="3148525"/>
            <a:chExt cx="1810573" cy="808081"/>
          </a:xfrm>
        </p:grpSpPr>
        <p:sp>
          <p:nvSpPr>
            <p:cNvPr id="27" name="Rounded Rectangle 26"/>
            <p:cNvSpPr/>
            <p:nvPr/>
          </p:nvSpPr>
          <p:spPr>
            <a:xfrm>
              <a:off x="6878112" y="3148525"/>
              <a:ext cx="1810573" cy="808081"/>
            </a:xfrm>
            <a:prstGeom prst="round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vert="horz" rtlCol="0" anchor="t" anchorCtr="0"/>
            <a:lstStyle/>
            <a:p>
              <a:pPr>
                <a:lnSpc>
                  <a:spcPct val="90000"/>
                </a:lnSpc>
              </a:pPr>
              <a:endParaRPr lang="en-US" sz="1400" b="1" dirty="0"/>
            </a:p>
          </p:txBody>
        </p:sp>
        <p:pic>
          <p:nvPicPr>
            <p:cNvPr id="2050"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56001" y="3280850"/>
              <a:ext cx="1454794" cy="5434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15" name="Group 14"/>
          <p:cNvGrpSpPr/>
          <p:nvPr/>
        </p:nvGrpSpPr>
        <p:grpSpPr>
          <a:xfrm>
            <a:off x="6762251" y="656244"/>
            <a:ext cx="1810573" cy="808081"/>
            <a:chOff x="9302252" y="1431852"/>
            <a:chExt cx="1810573" cy="808081"/>
          </a:xfrm>
        </p:grpSpPr>
        <p:sp>
          <p:nvSpPr>
            <p:cNvPr id="31" name="Rounded Rectangle 30"/>
            <p:cNvSpPr/>
            <p:nvPr/>
          </p:nvSpPr>
          <p:spPr>
            <a:xfrm>
              <a:off x="9302252" y="1431852"/>
              <a:ext cx="1810573" cy="808081"/>
            </a:xfrm>
            <a:prstGeom prst="roundRect">
              <a:avLst/>
            </a:prstGeom>
          </p:spPr>
          <p:style>
            <a:lnRef idx="2">
              <a:schemeClr val="accent1"/>
            </a:lnRef>
            <a:fillRef idx="1">
              <a:schemeClr val="lt1"/>
            </a:fillRef>
            <a:effectRef idx="0">
              <a:schemeClr val="accent1"/>
            </a:effectRef>
            <a:fontRef idx="minor">
              <a:schemeClr val="dk1"/>
            </a:fontRef>
          </p:style>
          <p:txBody>
            <a:bodyPr vert="horz" rtlCol="0" anchor="t" anchorCtr="0"/>
            <a:lstStyle/>
            <a:p>
              <a:pPr>
                <a:lnSpc>
                  <a:spcPct val="90000"/>
                </a:lnSpc>
              </a:pPr>
              <a:endParaRPr lang="en-US" sz="1400" b="1" dirty="0"/>
            </a:p>
          </p:txBody>
        </p:sp>
        <p:pic>
          <p:nvPicPr>
            <p:cNvPr id="2051" name="Picture 3"/>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424737" y="1506924"/>
              <a:ext cx="718025" cy="3637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3" name="Picture 5" descr="http://servernews.ru/assets/external/illustrations/2011/01/27/748613/jaspersoft-logo-11.jp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247259" y="1477044"/>
              <a:ext cx="775671" cy="401133"/>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Netflix - logo_v7@2x.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734886" y="1926164"/>
              <a:ext cx="893009" cy="251552"/>
            </a:xfrm>
            <a:prstGeom prst="rect">
              <a:avLst/>
            </a:prstGeom>
          </p:spPr>
        </p:pic>
      </p:grpSp>
    </p:spTree>
    <p:extLst>
      <p:ext uri="{BB962C8B-B14F-4D97-AF65-F5344CB8AC3E}">
        <p14:creationId xmlns:p14="http://schemas.microsoft.com/office/powerpoint/2010/main" val="4134175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AWS Principals</a:t>
            </a:r>
          </a:p>
        </p:txBody>
      </p:sp>
      <p:sp>
        <p:nvSpPr>
          <p:cNvPr id="14" name="Rounded Rectangle 13"/>
          <p:cNvSpPr/>
          <p:nvPr/>
        </p:nvSpPr>
        <p:spPr>
          <a:xfrm>
            <a:off x="334210" y="2483459"/>
            <a:ext cx="8502316" cy="1016391"/>
          </a:xfrm>
          <a:prstGeom prst="roundRect">
            <a:avLst/>
          </a:prstGeom>
        </p:spPr>
        <p:style>
          <a:lnRef idx="2">
            <a:schemeClr val="accent2"/>
          </a:lnRef>
          <a:fillRef idx="1">
            <a:schemeClr val="lt1"/>
          </a:fillRef>
          <a:effectRef idx="0">
            <a:schemeClr val="accent2"/>
          </a:effectRef>
          <a:fontRef idx="minor">
            <a:schemeClr val="dk1"/>
          </a:fontRef>
        </p:style>
        <p:txBody>
          <a:bodyPr tIns="137160" rtlCol="0" anchor="t"/>
          <a:lstStyle/>
          <a:p>
            <a:pPr marL="285750" indent="-285750">
              <a:spcBef>
                <a:spcPct val="0"/>
              </a:spcBef>
              <a:buFont typeface="Arial"/>
              <a:buChar char="•"/>
            </a:pPr>
            <a:r>
              <a:rPr lang="en-US" sz="1600" dirty="0">
                <a:solidFill>
                  <a:srgbClr val="595A5D"/>
                </a:solidFill>
                <a:cs typeface="Arial"/>
              </a:rPr>
              <a:t>Access to specific services.</a:t>
            </a:r>
          </a:p>
          <a:p>
            <a:pPr marL="285750" indent="-285750">
              <a:spcBef>
                <a:spcPct val="0"/>
              </a:spcBef>
              <a:buFont typeface="Arial"/>
              <a:buChar char="•"/>
            </a:pPr>
            <a:r>
              <a:rPr lang="en-US" sz="1600" dirty="0">
                <a:solidFill>
                  <a:srgbClr val="595A5D"/>
                </a:solidFill>
                <a:cs typeface="Arial"/>
              </a:rPr>
              <a:t>Access to console and/or APIs.</a:t>
            </a:r>
          </a:p>
          <a:p>
            <a:pPr marL="285750" indent="-285750">
              <a:spcBef>
                <a:spcPct val="0"/>
              </a:spcBef>
              <a:buFont typeface="Arial"/>
              <a:buChar char="•"/>
            </a:pPr>
            <a:r>
              <a:rPr lang="en-US" sz="1600" dirty="0">
                <a:solidFill>
                  <a:srgbClr val="595A5D"/>
                </a:solidFill>
                <a:cs typeface="Arial"/>
              </a:rPr>
              <a:t>Access to Customer Support (Business and Enterprise).</a:t>
            </a:r>
          </a:p>
        </p:txBody>
      </p:sp>
      <p:sp>
        <p:nvSpPr>
          <p:cNvPr id="15" name="Rounded Rectangle 14"/>
          <p:cNvSpPr/>
          <p:nvPr/>
        </p:nvSpPr>
        <p:spPr>
          <a:xfrm rot="5400000">
            <a:off x="2459162" y="366563"/>
            <a:ext cx="343369" cy="42833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r>
              <a:rPr lang="en-US" sz="2000" b="1" dirty="0"/>
              <a:t>IAM Users, Groups and Roles</a:t>
            </a:r>
          </a:p>
        </p:txBody>
      </p:sp>
      <p:sp>
        <p:nvSpPr>
          <p:cNvPr id="17" name="Rounded Rectangle 16"/>
          <p:cNvSpPr/>
          <p:nvPr/>
        </p:nvSpPr>
        <p:spPr>
          <a:xfrm>
            <a:off x="272360" y="3798320"/>
            <a:ext cx="8601955" cy="736834"/>
          </a:xfrm>
          <a:prstGeom prst="roundRect">
            <a:avLst/>
          </a:prstGeom>
        </p:spPr>
        <p:style>
          <a:lnRef idx="2">
            <a:schemeClr val="dk1"/>
          </a:lnRef>
          <a:fillRef idx="1">
            <a:schemeClr val="lt1"/>
          </a:fillRef>
          <a:effectRef idx="0">
            <a:schemeClr val="dk1"/>
          </a:effectRef>
          <a:fontRef idx="minor">
            <a:schemeClr val="dk1"/>
          </a:fontRef>
        </p:style>
        <p:txBody>
          <a:bodyPr tIns="137160" rtlCol="0" anchor="t"/>
          <a:lstStyle/>
          <a:p>
            <a:pPr marL="285750" indent="-285750">
              <a:spcBef>
                <a:spcPct val="0"/>
              </a:spcBef>
              <a:buFont typeface="Arial"/>
              <a:buChar char="•"/>
            </a:pPr>
            <a:r>
              <a:rPr lang="en-US" sz="1600" dirty="0">
                <a:solidFill>
                  <a:srgbClr val="595A5D"/>
                </a:solidFill>
                <a:cs typeface="Arial"/>
              </a:rPr>
              <a:t>Access to specific services.</a:t>
            </a:r>
          </a:p>
          <a:p>
            <a:pPr marL="285750" indent="-285750">
              <a:spcBef>
                <a:spcPct val="0"/>
              </a:spcBef>
              <a:buFont typeface="Arial"/>
              <a:buChar char="•"/>
            </a:pPr>
            <a:r>
              <a:rPr lang="en-US" sz="1600" dirty="0">
                <a:solidFill>
                  <a:srgbClr val="595A5D"/>
                </a:solidFill>
                <a:cs typeface="Arial"/>
              </a:rPr>
              <a:t>Access to console and/or APIs.</a:t>
            </a:r>
          </a:p>
        </p:txBody>
      </p:sp>
      <p:sp>
        <p:nvSpPr>
          <p:cNvPr id="18" name="Rounded Rectangle 17"/>
          <p:cNvSpPr/>
          <p:nvPr/>
        </p:nvSpPr>
        <p:spPr>
          <a:xfrm rot="5400000">
            <a:off x="2428296" y="1611275"/>
            <a:ext cx="343369" cy="435530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vert="vert270" rtlCol="0" anchor="ctr"/>
          <a:lstStyle/>
          <a:p>
            <a:r>
              <a:rPr lang="en-US" sz="2000" b="1" dirty="0"/>
              <a:t>Temporary Security Credentials</a:t>
            </a:r>
          </a:p>
        </p:txBody>
      </p:sp>
      <p:sp>
        <p:nvSpPr>
          <p:cNvPr id="7" name="Rounded Rectangle 6"/>
          <p:cNvSpPr/>
          <p:nvPr/>
        </p:nvSpPr>
        <p:spPr>
          <a:xfrm>
            <a:off x="334212" y="956788"/>
            <a:ext cx="8502316" cy="1262372"/>
          </a:xfrm>
          <a:prstGeom prst="roundRect">
            <a:avLst/>
          </a:prstGeom>
        </p:spPr>
        <p:style>
          <a:lnRef idx="2">
            <a:schemeClr val="accent1"/>
          </a:lnRef>
          <a:fillRef idx="1">
            <a:schemeClr val="lt1"/>
          </a:fillRef>
          <a:effectRef idx="0">
            <a:schemeClr val="accent1"/>
          </a:effectRef>
          <a:fontRef idx="minor">
            <a:schemeClr val="dk1"/>
          </a:fontRef>
        </p:style>
        <p:txBody>
          <a:bodyPr tIns="137160" rtlCol="0" anchor="t"/>
          <a:lstStyle/>
          <a:p>
            <a:pPr marL="285750" indent="-285750">
              <a:spcBef>
                <a:spcPct val="0"/>
              </a:spcBef>
              <a:buFont typeface="Arial"/>
              <a:buChar char="•"/>
            </a:pPr>
            <a:r>
              <a:rPr lang="en-US" sz="1600" dirty="0">
                <a:solidFill>
                  <a:srgbClr val="595A5D"/>
                </a:solidFill>
                <a:cs typeface="Arial"/>
              </a:rPr>
              <a:t>Access to all subscribed services.</a:t>
            </a:r>
          </a:p>
          <a:p>
            <a:pPr marL="285750" indent="-285750">
              <a:spcBef>
                <a:spcPct val="0"/>
              </a:spcBef>
              <a:buFont typeface="Arial"/>
              <a:buChar char="•"/>
            </a:pPr>
            <a:r>
              <a:rPr lang="en-US" sz="1600" dirty="0">
                <a:solidFill>
                  <a:srgbClr val="595A5D"/>
                </a:solidFill>
                <a:cs typeface="Arial"/>
              </a:rPr>
              <a:t>Access to billing.</a:t>
            </a:r>
          </a:p>
          <a:p>
            <a:pPr marL="285750" indent="-285750">
              <a:spcBef>
                <a:spcPct val="0"/>
              </a:spcBef>
              <a:buFont typeface="Arial"/>
              <a:buChar char="•"/>
            </a:pPr>
            <a:r>
              <a:rPr lang="en-US" sz="1600" dirty="0">
                <a:solidFill>
                  <a:srgbClr val="595A5D"/>
                </a:solidFill>
                <a:cs typeface="Arial"/>
              </a:rPr>
              <a:t>Access to console and APIs.</a:t>
            </a:r>
          </a:p>
          <a:p>
            <a:pPr marL="285750" indent="-285750">
              <a:spcBef>
                <a:spcPct val="0"/>
              </a:spcBef>
              <a:buFont typeface="Arial"/>
              <a:buChar char="•"/>
            </a:pPr>
            <a:r>
              <a:rPr lang="en-US" sz="1600" dirty="0">
                <a:solidFill>
                  <a:srgbClr val="595A5D"/>
                </a:solidFill>
                <a:cs typeface="Arial"/>
              </a:rPr>
              <a:t>Access to Customer Support.</a:t>
            </a:r>
            <a:endParaRPr lang="en-US" sz="1400" dirty="0">
              <a:solidFill>
                <a:srgbClr val="595A5D"/>
              </a:solidFill>
              <a:cs typeface="Arial"/>
            </a:endParaRPr>
          </a:p>
          <a:p>
            <a:pPr>
              <a:lnSpc>
                <a:spcPct val="80000"/>
              </a:lnSpc>
              <a:spcBef>
                <a:spcPct val="0"/>
              </a:spcBef>
            </a:pPr>
            <a:endParaRPr lang="en-US" sz="1600" dirty="0">
              <a:solidFill>
                <a:srgbClr val="595A5D"/>
              </a:solidFill>
              <a:cs typeface="Arial"/>
            </a:endParaRPr>
          </a:p>
        </p:txBody>
      </p:sp>
      <p:sp>
        <p:nvSpPr>
          <p:cNvPr id="8" name="Rounded Rectangle 7"/>
          <p:cNvSpPr/>
          <p:nvPr/>
        </p:nvSpPr>
        <p:spPr>
          <a:xfrm rot="5400000">
            <a:off x="2425744" y="-1217596"/>
            <a:ext cx="343369" cy="4350202"/>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2000" b="1" dirty="0"/>
              <a:t>Account Owner ID (Root Account)</a:t>
            </a:r>
          </a:p>
        </p:txBody>
      </p:sp>
      <p:pic>
        <p:nvPicPr>
          <p:cNvPr id="4" name="Picture 2"/>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535315" y="1385640"/>
            <a:ext cx="1154159" cy="320050"/>
          </a:xfrm>
          <a:prstGeom prst="rect">
            <a:avLst/>
          </a:prstGeom>
          <a:noFill/>
          <a:ln w="9525">
            <a:noFill/>
            <a:miter lim="800000"/>
            <a:headEnd/>
            <a:tailEnd/>
          </a:ln>
          <a:effectLst/>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66760" y="2547900"/>
            <a:ext cx="482083" cy="834790"/>
          </a:xfrm>
          <a:prstGeom prst="rect">
            <a:avLst/>
          </a:prstGeom>
        </p:spPr>
      </p:pic>
      <p:pic>
        <p:nvPicPr>
          <p:cNvPr id="6" name="Picture 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01553" y="3850105"/>
            <a:ext cx="990831" cy="657912"/>
          </a:xfrm>
          <a:prstGeom prst="ellipse">
            <a:avLst/>
          </a:prstGeom>
          <a:ln>
            <a:noFill/>
          </a:ln>
          <a:effectLst>
            <a:softEdge rad="1125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8170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AWS Identity Authentication</a:t>
            </a:r>
          </a:p>
        </p:txBody>
      </p:sp>
      <p:sp>
        <p:nvSpPr>
          <p:cNvPr id="6" name="Rectangle 5"/>
          <p:cNvSpPr/>
          <p:nvPr/>
        </p:nvSpPr>
        <p:spPr>
          <a:xfrm>
            <a:off x="329704" y="609084"/>
            <a:ext cx="6830002" cy="369332"/>
          </a:xfrm>
          <a:prstGeom prst="rect">
            <a:avLst/>
          </a:prstGeom>
        </p:spPr>
        <p:txBody>
          <a:bodyPr wrap="none">
            <a:spAutoFit/>
          </a:bodyPr>
          <a:lstStyle/>
          <a:p>
            <a:r>
              <a:rPr lang="en-US" b="1" i="1" dirty="0">
                <a:solidFill>
                  <a:schemeClr val="bg1"/>
                </a:solidFill>
              </a:rPr>
              <a:t>Authentication: </a:t>
            </a:r>
            <a:r>
              <a:rPr lang="en-US" i="1" dirty="0">
                <a:solidFill>
                  <a:schemeClr val="bg1"/>
                </a:solidFill>
              </a:rPr>
              <a:t>How do we know you are who you say you are?</a:t>
            </a:r>
          </a:p>
        </p:txBody>
      </p:sp>
      <p:sp>
        <p:nvSpPr>
          <p:cNvPr id="10" name="Rounded Rectangle 9"/>
          <p:cNvSpPr/>
          <p:nvPr/>
        </p:nvSpPr>
        <p:spPr>
          <a:xfrm rot="5400000">
            <a:off x="2159211" y="-593909"/>
            <a:ext cx="410453" cy="378907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vert="vert270" rtlCol="0" anchor="ctr"/>
          <a:lstStyle/>
          <a:p>
            <a:pPr algn="ctr"/>
            <a:r>
              <a:rPr lang="en-US" sz="2000" dirty="0"/>
              <a:t>AWS Management Console</a:t>
            </a:r>
          </a:p>
        </p:txBody>
      </p:sp>
      <p:sp>
        <p:nvSpPr>
          <p:cNvPr id="20" name="Rounded Rectangle 19"/>
          <p:cNvSpPr/>
          <p:nvPr/>
        </p:nvSpPr>
        <p:spPr>
          <a:xfrm rot="5400000">
            <a:off x="6496260" y="-529299"/>
            <a:ext cx="410453" cy="363292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vert="vert270" rtlCol="0" anchor="ctr"/>
          <a:lstStyle/>
          <a:p>
            <a:pPr algn="ctr"/>
            <a:r>
              <a:rPr lang="en-US" sz="2000" dirty="0"/>
              <a:t>API access</a:t>
            </a:r>
          </a:p>
        </p:txBody>
      </p:sp>
      <p:sp>
        <p:nvSpPr>
          <p:cNvPr id="5" name="Rectangle 4"/>
          <p:cNvSpPr/>
          <p:nvPr/>
        </p:nvSpPr>
        <p:spPr>
          <a:xfrm>
            <a:off x="4479669" y="2387084"/>
            <a:ext cx="184666" cy="646331"/>
          </a:xfrm>
          <a:prstGeom prst="rect">
            <a:avLst/>
          </a:prstGeom>
        </p:spPr>
        <p:txBody>
          <a:bodyPr wrap="none">
            <a:spAutoFit/>
          </a:bodyPr>
          <a:lstStyle/>
          <a:p>
            <a:pPr algn="ctr"/>
            <a:endParaRPr lang="en-US" dirty="0"/>
          </a:p>
          <a:p>
            <a:pPr algn="ctr"/>
            <a:endParaRPr lang="en-US" dirty="0"/>
          </a:p>
        </p:txBody>
      </p:sp>
      <p:sp>
        <p:nvSpPr>
          <p:cNvPr id="7" name="Rectangle 6"/>
          <p:cNvSpPr/>
          <p:nvPr/>
        </p:nvSpPr>
        <p:spPr>
          <a:xfrm>
            <a:off x="444500" y="1562785"/>
            <a:ext cx="4051300" cy="584776"/>
          </a:xfrm>
          <a:prstGeom prst="rect">
            <a:avLst/>
          </a:prstGeom>
        </p:spPr>
        <p:txBody>
          <a:bodyPr wrap="square">
            <a:spAutoFit/>
          </a:bodyPr>
          <a:lstStyle/>
          <a:p>
            <a:r>
              <a:rPr lang="en-US" sz="1600" dirty="0">
                <a:solidFill>
                  <a:schemeClr val="bg1"/>
                </a:solidFill>
              </a:rPr>
              <a:t>Login with </a:t>
            </a:r>
            <a:r>
              <a:rPr lang="en-US" sz="1600" b="1" dirty="0">
                <a:solidFill>
                  <a:schemeClr val="bg1"/>
                </a:solidFill>
              </a:rPr>
              <a:t>Username/Password </a:t>
            </a:r>
            <a:r>
              <a:rPr lang="en-US" sz="1600" dirty="0">
                <a:solidFill>
                  <a:schemeClr val="bg1"/>
                </a:solidFill>
              </a:rPr>
              <a:t>with optional </a:t>
            </a:r>
            <a:r>
              <a:rPr lang="en-US" sz="1600" b="1" dirty="0">
                <a:solidFill>
                  <a:schemeClr val="bg1"/>
                </a:solidFill>
              </a:rPr>
              <a:t>MFA </a:t>
            </a:r>
            <a:r>
              <a:rPr lang="en-US" sz="1600" dirty="0">
                <a:solidFill>
                  <a:schemeClr val="bg1"/>
                </a:solidFill>
              </a:rPr>
              <a:t>(recommended)</a:t>
            </a:r>
          </a:p>
        </p:txBody>
      </p:sp>
      <p:pic>
        <p:nvPicPr>
          <p:cNvPr id="31" name="Picture 30"/>
          <p:cNvPicPr>
            <a:picLocks noChangeAspect="1"/>
          </p:cNvPicPr>
          <p:nvPr/>
        </p:nvPicPr>
        <p:blipFill>
          <a:blip r:embed="rId3"/>
          <a:stretch>
            <a:fillRect/>
          </a:stretch>
        </p:blipFill>
        <p:spPr>
          <a:xfrm>
            <a:off x="665077" y="2305595"/>
            <a:ext cx="2294023" cy="1669504"/>
          </a:xfrm>
          <a:prstGeom prst="rect">
            <a:avLst/>
          </a:prstGeom>
          <a:ln w="28575" cmpd="sng">
            <a:solidFill>
              <a:schemeClr val="tx1"/>
            </a:solidFill>
          </a:ln>
        </p:spPr>
      </p:pic>
      <p:pic>
        <p:nvPicPr>
          <p:cNvPr id="29" name="Picture 28"/>
          <p:cNvPicPr>
            <a:picLocks noChangeAspect="1" noChangeArrowheads="1"/>
          </p:cNvPicPr>
          <p:nvPr/>
        </p:nvPicPr>
        <p:blipFill>
          <a:blip r:embed="rId4">
            <a:clrChange>
              <a:clrFrom>
                <a:srgbClr val="EFF1F0"/>
              </a:clrFrom>
              <a:clrTo>
                <a:srgbClr val="EFF1F0">
                  <a:alpha val="0"/>
                </a:srgbClr>
              </a:clrTo>
            </a:clrChange>
            <a:extLst>
              <a:ext uri="{28A0092B-C50C-407E-A947-70E740481C1C}">
                <a14:useLocalDpi xmlns:a14="http://schemas.microsoft.com/office/drawing/2010/main"/>
              </a:ext>
            </a:extLst>
          </a:blip>
          <a:srcRect/>
          <a:stretch>
            <a:fillRect/>
          </a:stretch>
        </p:blipFill>
        <p:spPr bwMode="auto">
          <a:xfrm rot="720680">
            <a:off x="2573416" y="3097875"/>
            <a:ext cx="1385998" cy="1077206"/>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cap="flat">
                <a:solidFill>
                  <a:schemeClr val="tx1"/>
                </a:solidFill>
                <a:round/>
                <a:headEnd/>
                <a:tailEnd/>
              </a14:hiddenLine>
            </a:ext>
          </a:extLst>
        </p:spPr>
      </p:pic>
      <p:sp>
        <p:nvSpPr>
          <p:cNvPr id="8" name="Rectangle 7"/>
          <p:cNvSpPr/>
          <p:nvPr/>
        </p:nvSpPr>
        <p:spPr>
          <a:xfrm>
            <a:off x="4889500" y="1559157"/>
            <a:ext cx="3644900" cy="584776"/>
          </a:xfrm>
          <a:prstGeom prst="rect">
            <a:avLst/>
          </a:prstGeom>
        </p:spPr>
        <p:txBody>
          <a:bodyPr wrap="square">
            <a:spAutoFit/>
          </a:bodyPr>
          <a:lstStyle/>
          <a:p>
            <a:r>
              <a:rPr lang="en-US" sz="1600" dirty="0">
                <a:solidFill>
                  <a:schemeClr val="bg1"/>
                </a:solidFill>
              </a:rPr>
              <a:t>Access API using </a:t>
            </a:r>
            <a:r>
              <a:rPr lang="en-US" sz="1600" b="1" dirty="0">
                <a:solidFill>
                  <a:schemeClr val="bg1"/>
                </a:solidFill>
              </a:rPr>
              <a:t>Access Key + Secret Key</a:t>
            </a:r>
            <a:r>
              <a:rPr lang="en-US" sz="1600" dirty="0">
                <a:solidFill>
                  <a:schemeClr val="bg1"/>
                </a:solidFill>
              </a:rPr>
              <a:t>, with optional MFA</a:t>
            </a:r>
          </a:p>
        </p:txBody>
      </p:sp>
      <p:sp>
        <p:nvSpPr>
          <p:cNvPr id="32" name="Rectangle 31"/>
          <p:cNvSpPr/>
          <p:nvPr/>
        </p:nvSpPr>
        <p:spPr>
          <a:xfrm>
            <a:off x="4927600" y="2603500"/>
            <a:ext cx="3606800" cy="721637"/>
          </a:xfrm>
          <a:prstGeom prst="rect">
            <a:avLst/>
          </a:prstGeom>
          <a:solidFill>
            <a:schemeClr val="bg2"/>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defTabSz="914400">
              <a:spcBef>
                <a:spcPct val="20000"/>
              </a:spcBef>
            </a:pPr>
            <a:r>
              <a:rPr lang="en-US" sz="1100" b="1" dirty="0">
                <a:solidFill>
                  <a:srgbClr val="0C9B2E"/>
                </a:solidFill>
                <a:latin typeface="Arial"/>
                <a:cs typeface="Arial"/>
              </a:rPr>
              <a:t>ACCESS KEY ID </a:t>
            </a:r>
          </a:p>
          <a:p>
            <a:pPr marL="285750" indent="-285750" defTabSz="914400">
              <a:spcBef>
                <a:spcPct val="20000"/>
              </a:spcBef>
            </a:pPr>
            <a:r>
              <a:rPr lang="en-US" sz="1100" dirty="0">
                <a:solidFill>
                  <a:prstClr val="black"/>
                </a:solidFill>
                <a:latin typeface="Arial"/>
                <a:cs typeface="Arial"/>
              </a:rPr>
              <a:t>	Ex: </a:t>
            </a:r>
            <a:r>
              <a:rPr lang="en-US" sz="1100" dirty="0">
                <a:solidFill>
                  <a:prstClr val="black"/>
                </a:solidFill>
                <a:latin typeface="Courier"/>
                <a:cs typeface="Courier"/>
              </a:rPr>
              <a:t>AKIAIOSFODNN7EXAMPLE</a:t>
            </a:r>
          </a:p>
          <a:p>
            <a:pPr marL="285750" indent="-285750" defTabSz="914400">
              <a:spcBef>
                <a:spcPct val="20000"/>
              </a:spcBef>
            </a:pPr>
            <a:r>
              <a:rPr lang="en-US" sz="1100" b="1" dirty="0">
                <a:solidFill>
                  <a:srgbClr val="0C9B2E"/>
                </a:solidFill>
                <a:latin typeface="Arial"/>
                <a:cs typeface="Arial"/>
              </a:rPr>
              <a:t>SECRET KEY  </a:t>
            </a:r>
          </a:p>
          <a:p>
            <a:pPr marL="285750" indent="-285750" defTabSz="914400">
              <a:spcBef>
                <a:spcPct val="20000"/>
              </a:spcBef>
            </a:pPr>
            <a:r>
              <a:rPr lang="en-US" sz="1100" dirty="0">
                <a:solidFill>
                  <a:prstClr val="black"/>
                </a:solidFill>
                <a:latin typeface="Courier"/>
                <a:cs typeface="Courier"/>
              </a:rPr>
              <a:t>	</a:t>
            </a:r>
            <a:r>
              <a:rPr lang="en-US" sz="1100" dirty="0">
                <a:solidFill>
                  <a:prstClr val="black"/>
                </a:solidFill>
                <a:latin typeface="Arial"/>
                <a:cs typeface="Arial"/>
              </a:rPr>
              <a:t>Ex: </a:t>
            </a:r>
            <a:r>
              <a:rPr lang="en-US" sz="1100" dirty="0" err="1">
                <a:solidFill>
                  <a:prstClr val="black"/>
                </a:solidFill>
                <a:latin typeface="Courier"/>
                <a:cs typeface="Courier"/>
              </a:rPr>
              <a:t>UtnFEMI</a:t>
            </a:r>
            <a:r>
              <a:rPr lang="en-US" sz="1100" dirty="0">
                <a:solidFill>
                  <a:prstClr val="black"/>
                </a:solidFill>
                <a:latin typeface="Courier"/>
                <a:cs typeface="Courier"/>
              </a:rPr>
              <a:t>/K7MDENG/</a:t>
            </a:r>
            <a:r>
              <a:rPr lang="en-US" sz="1100" dirty="0" err="1">
                <a:solidFill>
                  <a:prstClr val="black"/>
                </a:solidFill>
                <a:latin typeface="Courier"/>
                <a:cs typeface="Courier"/>
              </a:rPr>
              <a:t>bPxRfiCYEXAMPLEKEY</a:t>
            </a:r>
            <a:endParaRPr lang="en-US" sz="1100" dirty="0">
              <a:solidFill>
                <a:prstClr val="black"/>
              </a:solidFill>
              <a:latin typeface="Courier"/>
              <a:cs typeface="Courier"/>
            </a:endParaRPr>
          </a:p>
        </p:txBody>
      </p:sp>
      <p:sp>
        <p:nvSpPr>
          <p:cNvPr id="9" name="Rectangle 8"/>
          <p:cNvSpPr/>
          <p:nvPr/>
        </p:nvSpPr>
        <p:spPr>
          <a:xfrm>
            <a:off x="4813300" y="3965486"/>
            <a:ext cx="3924300" cy="646331"/>
          </a:xfrm>
          <a:prstGeom prst="rect">
            <a:avLst/>
          </a:prstGeom>
        </p:spPr>
        <p:txBody>
          <a:bodyPr wrap="square">
            <a:spAutoFit/>
          </a:bodyPr>
          <a:lstStyle/>
          <a:p>
            <a:r>
              <a:rPr lang="en-US" sz="1200" u="sng" dirty="0">
                <a:solidFill>
                  <a:schemeClr val="bg1"/>
                </a:solidFill>
              </a:rPr>
              <a:t>For time-limited access:</a:t>
            </a:r>
            <a:r>
              <a:rPr lang="en-US" sz="1200" dirty="0">
                <a:solidFill>
                  <a:schemeClr val="bg1"/>
                </a:solidFill>
              </a:rPr>
              <a:t> Call the AWS Security Token Service (STS) to get a temporary </a:t>
            </a:r>
            <a:r>
              <a:rPr lang="en-US" sz="1200" dirty="0" err="1">
                <a:solidFill>
                  <a:schemeClr val="bg1"/>
                </a:solidFill>
              </a:rPr>
              <a:t>AccessKey</a:t>
            </a:r>
            <a:r>
              <a:rPr lang="en-US" sz="1200" dirty="0">
                <a:solidFill>
                  <a:schemeClr val="bg1"/>
                </a:solidFill>
              </a:rPr>
              <a:t> + </a:t>
            </a:r>
            <a:r>
              <a:rPr lang="en-US" sz="1200" dirty="0" err="1">
                <a:solidFill>
                  <a:schemeClr val="bg1"/>
                </a:solidFill>
              </a:rPr>
              <a:t>SecretKey</a:t>
            </a:r>
            <a:r>
              <a:rPr lang="en-US" sz="1200" dirty="0">
                <a:solidFill>
                  <a:schemeClr val="bg1"/>
                </a:solidFill>
              </a:rPr>
              <a:t> + session token</a:t>
            </a:r>
          </a:p>
        </p:txBody>
      </p:sp>
      <p:pic>
        <p:nvPicPr>
          <p:cNvPr id="33" name="Picture 32"/>
          <p:cNvPicPr>
            <a:picLocks noChangeAspect="1" noChangeArrowheads="1"/>
          </p:cNvPicPr>
          <p:nvPr/>
        </p:nvPicPr>
        <p:blipFill>
          <a:blip r:embed="rId4">
            <a:clrChange>
              <a:clrFrom>
                <a:srgbClr val="EFF1F0"/>
              </a:clrFrom>
              <a:clrTo>
                <a:srgbClr val="EFF1F0">
                  <a:alpha val="0"/>
                </a:srgbClr>
              </a:clrTo>
            </a:clrChange>
            <a:extLst>
              <a:ext uri="{28A0092B-C50C-407E-A947-70E740481C1C}">
                <a14:useLocalDpi xmlns:a14="http://schemas.microsoft.com/office/drawing/2010/main"/>
              </a:ext>
            </a:extLst>
          </a:blip>
          <a:srcRect/>
          <a:stretch>
            <a:fillRect/>
          </a:stretch>
        </p:blipFill>
        <p:spPr bwMode="auto">
          <a:xfrm rot="720680">
            <a:off x="7661088" y="2894674"/>
            <a:ext cx="1385998" cy="1077206"/>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cap="flat">
                <a:solidFill>
                  <a:schemeClr val="tx1"/>
                </a:solidFill>
                <a:round/>
                <a:headEnd/>
                <a:tailEnd/>
              </a14:hiddenLine>
            </a:ext>
          </a:extLst>
        </p:spPr>
      </p:pic>
      <p:sp>
        <p:nvSpPr>
          <p:cNvPr id="4" name="Rectangle 3"/>
          <p:cNvSpPr/>
          <p:nvPr/>
        </p:nvSpPr>
        <p:spPr>
          <a:xfrm>
            <a:off x="479139" y="4050784"/>
            <a:ext cx="3940461" cy="461665"/>
          </a:xfrm>
          <a:prstGeom prst="rect">
            <a:avLst/>
          </a:prstGeom>
        </p:spPr>
        <p:txBody>
          <a:bodyPr wrap="square">
            <a:spAutoFit/>
          </a:bodyPr>
          <a:lstStyle/>
          <a:p>
            <a:r>
              <a:rPr lang="en-US" sz="1200" u="sng" dirty="0">
                <a:solidFill>
                  <a:schemeClr val="bg1"/>
                </a:solidFill>
              </a:rPr>
              <a:t>For time-limited access:</a:t>
            </a:r>
            <a:r>
              <a:rPr lang="en-US" sz="1200" dirty="0">
                <a:solidFill>
                  <a:schemeClr val="bg1"/>
                </a:solidFill>
              </a:rPr>
              <a:t> </a:t>
            </a:r>
            <a:r>
              <a:rPr lang="en-US" sz="1200" b="1" dirty="0">
                <a:solidFill>
                  <a:schemeClr val="bg1"/>
                </a:solidFill>
              </a:rPr>
              <a:t>a Signed URL can </a:t>
            </a:r>
            <a:r>
              <a:rPr lang="en-US" sz="1200" dirty="0">
                <a:solidFill>
                  <a:schemeClr val="bg1"/>
                </a:solidFill>
              </a:rPr>
              <a:t>provide temporary access to the Console</a:t>
            </a:r>
          </a:p>
        </p:txBody>
      </p:sp>
    </p:spTree>
    <p:extLst>
      <p:ext uri="{BB962C8B-B14F-4D97-AF65-F5344CB8AC3E}">
        <p14:creationId xmlns:p14="http://schemas.microsoft.com/office/powerpoint/2010/main" val="3579887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964"/>
            <a:ext cx="9144000" cy="5233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7591" tIns="33819" rIns="67591" bIns="33819" rtlCol="0" anchor="ctr"/>
          <a:lstStyle/>
          <a:p>
            <a:pPr algn="ctr" defTabSz="338238"/>
            <a:endParaRPr lang="en-US" sz="6000" dirty="0">
              <a:solidFill>
                <a:prstClr val="white"/>
              </a:solidFill>
              <a:latin typeface="Arial"/>
              <a:cs typeface="Arial"/>
            </a:endParaRPr>
          </a:p>
        </p:txBody>
      </p:sp>
      <p:sp>
        <p:nvSpPr>
          <p:cNvPr id="2" name="Oval 1"/>
          <p:cNvSpPr/>
          <p:nvPr/>
        </p:nvSpPr>
        <p:spPr>
          <a:xfrm>
            <a:off x="3699318" y="1017523"/>
            <a:ext cx="1617068" cy="1617068"/>
          </a:xfrm>
          <a:prstGeom prst="ellipse">
            <a:avLst/>
          </a:prstGeom>
          <a:solidFill>
            <a:schemeClr val="tx1"/>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11500" dirty="0">
              <a:solidFill>
                <a:srgbClr val="E79C0F"/>
              </a:solidFill>
            </a:endParaRPr>
          </a:p>
        </p:txBody>
      </p:sp>
      <p:sp>
        <p:nvSpPr>
          <p:cNvPr id="4" name="Rectangle 3"/>
          <p:cNvSpPr/>
          <p:nvPr/>
        </p:nvSpPr>
        <p:spPr>
          <a:xfrm>
            <a:off x="4011032" y="854702"/>
            <a:ext cx="1002965" cy="1860814"/>
          </a:xfrm>
          <a:prstGeom prst="rect">
            <a:avLst/>
          </a:prstGeom>
          <a:effectLst/>
        </p:spPr>
        <p:txBody>
          <a:bodyPr wrap="none" lIns="90232" tIns="45109" rIns="90232" bIns="45109">
            <a:spAutoFit/>
          </a:bodyPr>
          <a:lstStyle/>
          <a:p>
            <a:pPr algn="ctr"/>
            <a:r>
              <a:rPr lang="en-US" sz="11500" b="1" dirty="0">
                <a:solidFill>
                  <a:schemeClr val="bg1"/>
                </a:solidFill>
                <a:latin typeface="Arial"/>
                <a:cs typeface="Arial"/>
              </a:rPr>
              <a:t>1</a:t>
            </a:r>
          </a:p>
        </p:txBody>
      </p:sp>
      <p:sp>
        <p:nvSpPr>
          <p:cNvPr id="5" name="Rectangle 4"/>
          <p:cNvSpPr/>
          <p:nvPr/>
        </p:nvSpPr>
        <p:spPr>
          <a:xfrm>
            <a:off x="450415" y="2865622"/>
            <a:ext cx="8238818" cy="1106762"/>
          </a:xfrm>
          <a:prstGeom prst="rect">
            <a:avLst/>
          </a:prstGeom>
        </p:spPr>
        <p:txBody>
          <a:bodyPr wrap="square" lIns="90232" tIns="45109" rIns="90232" bIns="45109">
            <a:spAutoFit/>
          </a:bodyPr>
          <a:lstStyle/>
          <a:p>
            <a:pPr algn="ctr" defTabSz="338238"/>
            <a:r>
              <a:rPr lang="en-US" sz="6600" dirty="0">
                <a:solidFill>
                  <a:prstClr val="white"/>
                </a:solidFill>
                <a:latin typeface="Arial"/>
                <a:cs typeface="Arial"/>
              </a:rPr>
              <a:t>AWS Security</a:t>
            </a:r>
          </a:p>
        </p:txBody>
      </p:sp>
    </p:spTree>
    <p:extLst>
      <p:ext uri="{BB962C8B-B14F-4D97-AF65-F5344CB8AC3E}">
        <p14:creationId xmlns:p14="http://schemas.microsoft.com/office/powerpoint/2010/main" val="3083599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AWS Authorization and Privileges</a:t>
            </a:r>
          </a:p>
        </p:txBody>
      </p:sp>
      <p:sp>
        <p:nvSpPr>
          <p:cNvPr id="11" name="Content Placeholder 2"/>
          <p:cNvSpPr txBox="1">
            <a:spLocks/>
          </p:cNvSpPr>
          <p:nvPr/>
        </p:nvSpPr>
        <p:spPr>
          <a:xfrm>
            <a:off x="6232947" y="1231083"/>
            <a:ext cx="4031674" cy="49601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b="0" i="0" kern="1200">
                <a:solidFill>
                  <a:srgbClr val="595A5D"/>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rgbClr val="595A5D"/>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rgbClr val="595A5D"/>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600"/>
              </a:spcBef>
              <a:buNone/>
            </a:pPr>
            <a:endParaRPr lang="en-US" sz="1400" dirty="0"/>
          </a:p>
        </p:txBody>
      </p:sp>
      <p:pic>
        <p:nvPicPr>
          <p:cNvPr id="5" name="Picture 4"/>
          <p:cNvPicPr>
            <a:picLocks noChangeAspect="1"/>
          </p:cNvPicPr>
          <p:nvPr/>
        </p:nvPicPr>
        <p:blipFill>
          <a:blip r:embed="rId3"/>
          <a:stretch>
            <a:fillRect/>
          </a:stretch>
        </p:blipFill>
        <p:spPr>
          <a:xfrm>
            <a:off x="4177604" y="2442711"/>
            <a:ext cx="4406900" cy="2185632"/>
          </a:xfrm>
          <a:prstGeom prst="rect">
            <a:avLst/>
          </a:prstGeom>
        </p:spPr>
      </p:pic>
      <p:sp>
        <p:nvSpPr>
          <p:cNvPr id="4" name="Rectangle 3"/>
          <p:cNvSpPr/>
          <p:nvPr/>
        </p:nvSpPr>
        <p:spPr>
          <a:xfrm>
            <a:off x="317500" y="495985"/>
            <a:ext cx="6400800" cy="369332"/>
          </a:xfrm>
          <a:prstGeom prst="rect">
            <a:avLst/>
          </a:prstGeom>
        </p:spPr>
        <p:txBody>
          <a:bodyPr wrap="square">
            <a:spAutoFit/>
          </a:bodyPr>
          <a:lstStyle/>
          <a:p>
            <a:r>
              <a:rPr lang="en-US" i="1" dirty="0">
                <a:solidFill>
                  <a:schemeClr val="bg1"/>
                </a:solidFill>
              </a:rPr>
              <a:t>Authorization: What are you allowed to do?</a:t>
            </a:r>
          </a:p>
        </p:txBody>
      </p:sp>
      <p:sp>
        <p:nvSpPr>
          <p:cNvPr id="8" name="Rounded Rectangle 7"/>
          <p:cNvSpPr/>
          <p:nvPr/>
        </p:nvSpPr>
        <p:spPr>
          <a:xfrm>
            <a:off x="690450" y="965200"/>
            <a:ext cx="3056050" cy="62221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vert="horz" rtlCol="0" anchor="ctr"/>
          <a:lstStyle/>
          <a:p>
            <a:r>
              <a:rPr lang="en-US" b="1" dirty="0"/>
              <a:t>Account Owner (Root)</a:t>
            </a:r>
          </a:p>
          <a:p>
            <a:pPr marL="342900" indent="-342900">
              <a:buFont typeface="Arial"/>
              <a:buChar char="•"/>
            </a:pPr>
            <a:r>
              <a:rPr lang="en-US" sz="1400" dirty="0"/>
              <a:t>Privileged for all actions.</a:t>
            </a:r>
          </a:p>
        </p:txBody>
      </p:sp>
      <p:sp>
        <p:nvSpPr>
          <p:cNvPr id="12" name="Rounded Rectangle 11"/>
          <p:cNvSpPr/>
          <p:nvPr/>
        </p:nvSpPr>
        <p:spPr>
          <a:xfrm>
            <a:off x="686495" y="3160877"/>
            <a:ext cx="3058614" cy="6985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vert="horz" rtlCol="0" anchor="ctr"/>
          <a:lstStyle/>
          <a:p>
            <a:r>
              <a:rPr lang="en-US" b="1" dirty="0"/>
              <a:t>IAM Policies</a:t>
            </a:r>
          </a:p>
          <a:p>
            <a:pPr marL="342900" indent="-342900">
              <a:buFont typeface="Arial"/>
              <a:buChar char="•"/>
            </a:pPr>
            <a:r>
              <a:rPr lang="en-US" sz="1200" dirty="0"/>
              <a:t>Privileges defined at User and Resource Level</a:t>
            </a:r>
          </a:p>
        </p:txBody>
      </p:sp>
      <p:sp>
        <p:nvSpPr>
          <p:cNvPr id="13" name="Rounded Rectangle 12"/>
          <p:cNvSpPr/>
          <p:nvPr/>
        </p:nvSpPr>
        <p:spPr>
          <a:xfrm>
            <a:off x="368300" y="1689100"/>
            <a:ext cx="3797300" cy="508000"/>
          </a:xfrm>
          <a:prstGeom prst="roundRect">
            <a:avLst/>
          </a:prstGeom>
          <a:solidFill>
            <a:srgbClr val="800000"/>
          </a:solidFill>
        </p:spPr>
        <p:style>
          <a:lnRef idx="2">
            <a:schemeClr val="dk1">
              <a:shade val="50000"/>
            </a:schemeClr>
          </a:lnRef>
          <a:fillRef idx="1">
            <a:schemeClr val="dk1"/>
          </a:fillRef>
          <a:effectRef idx="0">
            <a:schemeClr val="dk1"/>
          </a:effectRef>
          <a:fontRef idx="minor">
            <a:schemeClr val="lt1"/>
          </a:fontRef>
        </p:style>
        <p:txBody>
          <a:bodyPr vert="horz" rtlCol="0" anchor="ctr"/>
          <a:lstStyle/>
          <a:p>
            <a:r>
              <a:rPr lang="en-US" sz="1200" b="1" i="1" dirty="0"/>
              <a:t>Note:</a:t>
            </a:r>
            <a:r>
              <a:rPr lang="en-US" sz="1200" i="1" dirty="0"/>
              <a:t> Always associate the account owner ID with an MFA device and store it in a secured place!</a:t>
            </a:r>
          </a:p>
        </p:txBody>
      </p:sp>
      <p:pic>
        <p:nvPicPr>
          <p:cNvPr id="15" name="Picture 14"/>
          <p:cNvPicPr>
            <a:picLocks noChangeAspect="1"/>
          </p:cNvPicPr>
          <p:nvPr/>
        </p:nvPicPr>
        <p:blipFill>
          <a:blip r:embed="rId4"/>
          <a:stretch>
            <a:fillRect/>
          </a:stretch>
        </p:blipFill>
        <p:spPr>
          <a:xfrm>
            <a:off x="4323900" y="848298"/>
            <a:ext cx="4188500" cy="1414733"/>
          </a:xfrm>
          <a:prstGeom prst="rect">
            <a:avLst/>
          </a:prstGeom>
        </p:spPr>
      </p:pic>
    </p:spTree>
    <p:extLst>
      <p:ext uri="{BB962C8B-B14F-4D97-AF65-F5344CB8AC3E}">
        <p14:creationId xmlns:p14="http://schemas.microsoft.com/office/powerpoint/2010/main" val="377273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AWS IAM Hierarchy of Privileges</a:t>
            </a:r>
          </a:p>
        </p:txBody>
      </p:sp>
      <p:graphicFrame>
        <p:nvGraphicFramePr>
          <p:cNvPr id="3" name="Diagram 2"/>
          <p:cNvGraphicFramePr/>
          <p:nvPr>
            <p:extLst>
              <p:ext uri="{D42A27DB-BD31-4B8C-83A1-F6EECF244321}">
                <p14:modId xmlns:p14="http://schemas.microsoft.com/office/powerpoint/2010/main" val="948913748"/>
              </p:ext>
            </p:extLst>
          </p:nvPr>
        </p:nvGraphicFramePr>
        <p:xfrm>
          <a:off x="292100" y="1498600"/>
          <a:ext cx="3200400" cy="3092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461861876"/>
              </p:ext>
            </p:extLst>
          </p:nvPr>
        </p:nvGraphicFramePr>
        <p:xfrm>
          <a:off x="4013200" y="1339850"/>
          <a:ext cx="4851400" cy="3205480"/>
        </p:xfrm>
        <a:graphic>
          <a:graphicData uri="http://schemas.openxmlformats.org/drawingml/2006/table">
            <a:tbl>
              <a:tblPr firstRow="1" bandRow="1">
                <a:tableStyleId>{3C2FFA5D-87B4-456A-9821-1D502468CF0F}</a:tableStyleId>
              </a:tblPr>
              <a:tblGrid>
                <a:gridCol w="2193237">
                  <a:extLst>
                    <a:ext uri="{9D8B030D-6E8A-4147-A177-3AD203B41FA5}">
                      <a16:colId xmlns:a16="http://schemas.microsoft.com/office/drawing/2014/main" val="20000"/>
                    </a:ext>
                  </a:extLst>
                </a:gridCol>
                <a:gridCol w="2658163">
                  <a:extLst>
                    <a:ext uri="{9D8B030D-6E8A-4147-A177-3AD203B41FA5}">
                      <a16:colId xmlns:a16="http://schemas.microsoft.com/office/drawing/2014/main" val="20001"/>
                    </a:ext>
                  </a:extLst>
                </a:gridCol>
              </a:tblGrid>
              <a:tr h="370840">
                <a:tc>
                  <a:txBody>
                    <a:bodyPr/>
                    <a:lstStyle/>
                    <a:p>
                      <a:r>
                        <a:rPr lang="en-US" dirty="0"/>
                        <a:t>Permissions</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sz="1400" dirty="0">
                          <a:solidFill>
                            <a:srgbClr val="FFFFFF"/>
                          </a:solidFill>
                        </a:rPr>
                        <a:t>Unrestricted access to all enabled services and resources.</a:t>
                      </a:r>
                    </a:p>
                  </a:txBody>
                  <a:tcPr>
                    <a:solidFill>
                      <a:srgbClr val="1B508D"/>
                    </a:solidFill>
                  </a:tcPr>
                </a:tc>
                <a:tc>
                  <a:txBody>
                    <a:bodyPr/>
                    <a:lstStyle/>
                    <a:p>
                      <a:r>
                        <a:rPr lang="en-US" sz="1400" dirty="0">
                          <a:solidFill>
                            <a:srgbClr val="FFFFFF"/>
                          </a:solidFill>
                          <a:latin typeface="Consolas"/>
                          <a:cs typeface="Consolas"/>
                        </a:rPr>
                        <a:t>Action:</a:t>
                      </a:r>
                      <a:r>
                        <a:rPr lang="en-US" sz="1400" baseline="0" dirty="0">
                          <a:solidFill>
                            <a:srgbClr val="FFFFFF"/>
                          </a:solidFill>
                          <a:latin typeface="Consolas"/>
                          <a:cs typeface="Consolas"/>
                        </a:rPr>
                        <a:t> *</a:t>
                      </a:r>
                    </a:p>
                    <a:p>
                      <a:r>
                        <a:rPr lang="en-US" sz="1400" baseline="0" dirty="0">
                          <a:solidFill>
                            <a:srgbClr val="FFFFFF"/>
                          </a:solidFill>
                          <a:latin typeface="Consolas"/>
                          <a:cs typeface="Consolas"/>
                        </a:rPr>
                        <a:t>Effect: Allow</a:t>
                      </a:r>
                    </a:p>
                    <a:p>
                      <a:r>
                        <a:rPr lang="en-US" sz="1400" baseline="0" dirty="0">
                          <a:solidFill>
                            <a:srgbClr val="FFFFFF"/>
                          </a:solidFill>
                          <a:latin typeface="Consolas"/>
                          <a:cs typeface="Consolas"/>
                        </a:rPr>
                        <a:t>Resource: *</a:t>
                      </a:r>
                    </a:p>
                    <a:p>
                      <a:r>
                        <a:rPr lang="en-US" sz="1400" baseline="0" dirty="0">
                          <a:solidFill>
                            <a:srgbClr val="FFFFFF"/>
                          </a:solidFill>
                          <a:latin typeface="Consolas"/>
                          <a:cs typeface="Consolas"/>
                        </a:rPr>
                        <a:t>(implicit)</a:t>
                      </a:r>
                      <a:endParaRPr lang="en-US" sz="1400" dirty="0">
                        <a:solidFill>
                          <a:srgbClr val="FFFFFF"/>
                        </a:solidFill>
                        <a:latin typeface="Consolas"/>
                        <a:cs typeface="Consolas"/>
                      </a:endParaRPr>
                    </a:p>
                  </a:txBody>
                  <a:tcPr>
                    <a:solidFill>
                      <a:srgbClr val="1B508D"/>
                    </a:solidFill>
                  </a:tcPr>
                </a:tc>
                <a:extLst>
                  <a:ext uri="{0D108BD9-81ED-4DB2-BD59-A6C34878D82A}">
                    <a16:rowId xmlns:a16="http://schemas.microsoft.com/office/drawing/2014/main" val="10001"/>
                  </a:ext>
                </a:extLst>
              </a:tr>
              <a:tr h="370840">
                <a:tc>
                  <a:txBody>
                    <a:bodyPr/>
                    <a:lstStyle/>
                    <a:p>
                      <a:r>
                        <a:rPr lang="en-US" sz="1400" dirty="0">
                          <a:solidFill>
                            <a:srgbClr val="FFFFFF"/>
                          </a:solidFill>
                        </a:rPr>
                        <a:t>Access</a:t>
                      </a:r>
                      <a:r>
                        <a:rPr lang="en-US" sz="1400" baseline="0" dirty="0">
                          <a:solidFill>
                            <a:srgbClr val="FFFFFF"/>
                          </a:solidFill>
                        </a:rPr>
                        <a:t> restricted by Group and User policies</a:t>
                      </a:r>
                      <a:endParaRPr lang="en-US" sz="1400" dirty="0">
                        <a:solidFill>
                          <a:srgbClr val="FFFFFF"/>
                        </a:solidFill>
                      </a:endParaRPr>
                    </a:p>
                  </a:txBody>
                  <a:tcPr>
                    <a:solidFill>
                      <a:schemeClr val="tx1"/>
                    </a:solidFill>
                  </a:tcPr>
                </a:tc>
                <a:tc>
                  <a:txBody>
                    <a:bodyPr/>
                    <a:lstStyle/>
                    <a:p>
                      <a:r>
                        <a:rPr lang="en-US" sz="1400" dirty="0">
                          <a:solidFill>
                            <a:srgbClr val="FFFFFF"/>
                          </a:solidFill>
                          <a:latin typeface="Consolas"/>
                          <a:cs typeface="Consolas"/>
                        </a:rPr>
                        <a:t>Action: [‘s3:*’,’</a:t>
                      </a:r>
                      <a:r>
                        <a:rPr lang="en-US" sz="1400" dirty="0" err="1">
                          <a:solidFill>
                            <a:srgbClr val="FFFFFF"/>
                          </a:solidFill>
                          <a:latin typeface="Consolas"/>
                          <a:cs typeface="Consolas"/>
                        </a:rPr>
                        <a:t>sts:Get</a:t>
                      </a:r>
                      <a:r>
                        <a:rPr lang="en-US" sz="1400" dirty="0">
                          <a:solidFill>
                            <a:srgbClr val="FFFFFF"/>
                          </a:solidFill>
                          <a:latin typeface="Consolas"/>
                          <a:cs typeface="Consolas"/>
                        </a:rPr>
                        <a:t>*’]</a:t>
                      </a:r>
                    </a:p>
                    <a:p>
                      <a:r>
                        <a:rPr lang="en-US" sz="1400" dirty="0">
                          <a:solidFill>
                            <a:srgbClr val="FFFFFF"/>
                          </a:solidFill>
                          <a:latin typeface="Consolas"/>
                          <a:cs typeface="Consolas"/>
                        </a:rPr>
                        <a:t>Effect: Allow</a:t>
                      </a:r>
                    </a:p>
                    <a:p>
                      <a:r>
                        <a:rPr lang="en-US" sz="1400" dirty="0">
                          <a:solidFill>
                            <a:srgbClr val="FFFFFF"/>
                          </a:solidFill>
                          <a:latin typeface="Consolas"/>
                          <a:cs typeface="Consolas"/>
                        </a:rPr>
                        <a:t>Resource: *</a:t>
                      </a:r>
                    </a:p>
                  </a:txBody>
                  <a:tcPr>
                    <a:solidFill>
                      <a:schemeClr val="tx1"/>
                    </a:solidFill>
                  </a:tcPr>
                </a:tc>
                <a:extLst>
                  <a:ext uri="{0D108BD9-81ED-4DB2-BD59-A6C34878D82A}">
                    <a16:rowId xmlns:a16="http://schemas.microsoft.com/office/drawing/2014/main" val="10002"/>
                  </a:ext>
                </a:extLst>
              </a:tr>
              <a:tr h="370840">
                <a:tc>
                  <a:txBody>
                    <a:bodyPr/>
                    <a:lstStyle/>
                    <a:p>
                      <a:r>
                        <a:rPr lang="en-US" sz="1400" dirty="0">
                          <a:solidFill>
                            <a:schemeClr val="tx1"/>
                          </a:solidFill>
                        </a:rPr>
                        <a:t>Access restricted by generating identity and further by policies used to generate token</a:t>
                      </a:r>
                    </a:p>
                  </a:txBody>
                  <a:tcPr>
                    <a:solidFill>
                      <a:schemeClr val="accent1"/>
                    </a:solidFill>
                  </a:tcPr>
                </a:tc>
                <a:tc>
                  <a:txBody>
                    <a:bodyPr/>
                    <a:lstStyle/>
                    <a:p>
                      <a:r>
                        <a:rPr lang="en-US" sz="1400" dirty="0">
                          <a:solidFill>
                            <a:schemeClr val="tx1"/>
                          </a:solidFill>
                          <a:latin typeface="Consolas"/>
                          <a:cs typeface="Consolas"/>
                        </a:rPr>
                        <a:t>Action: [ ‘s3:Get*’ ]</a:t>
                      </a:r>
                    </a:p>
                    <a:p>
                      <a:r>
                        <a:rPr lang="en-US" sz="1400" dirty="0">
                          <a:solidFill>
                            <a:schemeClr val="tx1"/>
                          </a:solidFill>
                          <a:latin typeface="Consolas"/>
                          <a:cs typeface="Consolas"/>
                        </a:rPr>
                        <a:t>Effect: Allow</a:t>
                      </a:r>
                    </a:p>
                    <a:p>
                      <a:r>
                        <a:rPr lang="en-US" sz="1400" dirty="0">
                          <a:solidFill>
                            <a:schemeClr val="tx1"/>
                          </a:solidFill>
                          <a:latin typeface="Consolas"/>
                          <a:cs typeface="Consolas"/>
                        </a:rPr>
                        <a:t>Resource:</a:t>
                      </a:r>
                      <a:r>
                        <a:rPr lang="en-US" sz="1400" baseline="0" dirty="0">
                          <a:solidFill>
                            <a:schemeClr val="tx1"/>
                          </a:solidFill>
                          <a:latin typeface="Consolas"/>
                          <a:cs typeface="Consolas"/>
                        </a:rPr>
                        <a:t> ‘arn:aws:s3:::</a:t>
                      </a:r>
                      <a:r>
                        <a:rPr lang="en-US" sz="1400" baseline="0" dirty="0" err="1">
                          <a:solidFill>
                            <a:schemeClr val="tx1"/>
                          </a:solidFill>
                          <a:latin typeface="Consolas"/>
                          <a:cs typeface="Consolas"/>
                        </a:rPr>
                        <a:t>mybucket</a:t>
                      </a:r>
                      <a:r>
                        <a:rPr lang="en-US" sz="1400" baseline="0" dirty="0">
                          <a:solidFill>
                            <a:schemeClr val="tx1"/>
                          </a:solidFill>
                          <a:latin typeface="Consolas"/>
                          <a:cs typeface="Consolas"/>
                        </a:rPr>
                        <a:t>/*’</a:t>
                      </a:r>
                      <a:endParaRPr lang="en-US" sz="1400" dirty="0">
                        <a:solidFill>
                          <a:schemeClr val="tx1"/>
                        </a:solidFill>
                        <a:latin typeface="Consolas"/>
                        <a:cs typeface="Consolas"/>
                      </a:endParaRPr>
                    </a:p>
                  </a:txBody>
                  <a:tcPr>
                    <a:solidFill>
                      <a:schemeClr val="accent1"/>
                    </a:solidFill>
                  </a:tcPr>
                </a:tc>
                <a:extLst>
                  <a:ext uri="{0D108BD9-81ED-4DB2-BD59-A6C34878D82A}">
                    <a16:rowId xmlns:a16="http://schemas.microsoft.com/office/drawing/2014/main" val="10003"/>
                  </a:ext>
                </a:extLst>
              </a:tr>
            </a:tbl>
          </a:graphicData>
        </a:graphic>
      </p:graphicFrame>
      <p:sp>
        <p:nvSpPr>
          <p:cNvPr id="5" name="TextBox 4"/>
          <p:cNvSpPr txBox="1"/>
          <p:nvPr/>
        </p:nvSpPr>
        <p:spPr>
          <a:xfrm>
            <a:off x="304800" y="533400"/>
            <a:ext cx="8432800" cy="646331"/>
          </a:xfrm>
          <a:prstGeom prst="rect">
            <a:avLst/>
          </a:prstGeom>
          <a:noFill/>
        </p:spPr>
        <p:txBody>
          <a:bodyPr wrap="square" rtlCol="0">
            <a:spAutoFit/>
          </a:bodyPr>
          <a:lstStyle/>
          <a:p>
            <a:r>
              <a:rPr lang="en-US" i="1" dirty="0">
                <a:solidFill>
                  <a:schemeClr val="bg1"/>
                </a:solidFill>
              </a:rPr>
              <a:t>Enforce principle of least privilege with Identity and Access Management (IAM) users, groups, and policies and temporary credentials.</a:t>
            </a:r>
          </a:p>
        </p:txBody>
      </p:sp>
    </p:spTree>
    <p:extLst>
      <p:ext uri="{BB962C8B-B14F-4D97-AF65-F5344CB8AC3E}">
        <p14:creationId xmlns:p14="http://schemas.microsoft.com/office/powerpoint/2010/main" val="732851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b="1" dirty="0"/>
              <a:t>AWS Identity and Access Management (IAM) </a:t>
            </a:r>
            <a:endParaRPr lang="en-AU" b="1" dirty="0"/>
          </a:p>
        </p:txBody>
      </p:sp>
      <p:pic>
        <p:nvPicPr>
          <p:cNvPr id="12" name="Picture 1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72100" y="1005828"/>
            <a:ext cx="3661936" cy="3553687"/>
          </a:xfrm>
          <a:prstGeom prst="rect">
            <a:avLst/>
          </a:prstGeom>
          <a:noFill/>
          <a:ln w="9525"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330200" y="534085"/>
            <a:ext cx="7480300" cy="369332"/>
          </a:xfrm>
          <a:prstGeom prst="rect">
            <a:avLst/>
          </a:prstGeom>
        </p:spPr>
        <p:txBody>
          <a:bodyPr wrap="square">
            <a:spAutoFit/>
          </a:bodyPr>
          <a:lstStyle/>
          <a:p>
            <a:r>
              <a:rPr lang="en-US" i="1" dirty="0">
                <a:solidFill>
                  <a:schemeClr val="bg1"/>
                </a:solidFill>
              </a:rPr>
              <a:t>Securely control access to AWS services and resources for your users.</a:t>
            </a:r>
          </a:p>
        </p:txBody>
      </p:sp>
      <p:sp>
        <p:nvSpPr>
          <p:cNvPr id="7" name="Rounded Rectangle 6"/>
          <p:cNvSpPr/>
          <p:nvPr/>
        </p:nvSpPr>
        <p:spPr>
          <a:xfrm>
            <a:off x="288701" y="1385649"/>
            <a:ext cx="1362300" cy="532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Username/User</a:t>
            </a:r>
          </a:p>
        </p:txBody>
      </p:sp>
      <p:sp>
        <p:nvSpPr>
          <p:cNvPr id="9" name="Rounded Rectangle 8"/>
          <p:cNvSpPr/>
          <p:nvPr/>
        </p:nvSpPr>
        <p:spPr>
          <a:xfrm>
            <a:off x="1803400" y="1385649"/>
            <a:ext cx="1574799" cy="5066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Manage groups of users</a:t>
            </a:r>
          </a:p>
        </p:txBody>
      </p:sp>
      <p:sp>
        <p:nvSpPr>
          <p:cNvPr id="10" name="Rounded Rectangle 9"/>
          <p:cNvSpPr/>
          <p:nvPr/>
        </p:nvSpPr>
        <p:spPr>
          <a:xfrm>
            <a:off x="3527200" y="1360248"/>
            <a:ext cx="1707873" cy="5487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Centralized Access Control</a:t>
            </a:r>
          </a:p>
        </p:txBody>
      </p:sp>
      <p:sp>
        <p:nvSpPr>
          <p:cNvPr id="11" name="Rounded Rectangle 10"/>
          <p:cNvSpPr/>
          <p:nvPr/>
        </p:nvSpPr>
        <p:spPr>
          <a:xfrm>
            <a:off x="207212" y="2404588"/>
            <a:ext cx="5063288" cy="1773712"/>
          </a:xfrm>
          <a:prstGeom prst="roundRect">
            <a:avLst/>
          </a:prstGeom>
        </p:spPr>
        <p:style>
          <a:lnRef idx="2">
            <a:schemeClr val="accent1"/>
          </a:lnRef>
          <a:fillRef idx="1">
            <a:schemeClr val="lt1"/>
          </a:fillRef>
          <a:effectRef idx="0">
            <a:schemeClr val="accent1"/>
          </a:effectRef>
          <a:fontRef idx="minor">
            <a:schemeClr val="dk1"/>
          </a:fontRef>
        </p:style>
        <p:txBody>
          <a:bodyPr tIns="137160" rtlCol="0" anchor="t"/>
          <a:lstStyle/>
          <a:p>
            <a:pPr marL="285750" indent="-285750">
              <a:spcBef>
                <a:spcPct val="0"/>
              </a:spcBef>
              <a:buFont typeface="Arial"/>
              <a:buChar char="•"/>
            </a:pPr>
            <a:r>
              <a:rPr lang="en-US" sz="1600" dirty="0">
                <a:solidFill>
                  <a:srgbClr val="595A5D"/>
                </a:solidFill>
                <a:cs typeface="Arial"/>
              </a:rPr>
              <a:t>Password for console access.</a:t>
            </a:r>
          </a:p>
          <a:p>
            <a:pPr marL="285750" indent="-285750">
              <a:spcBef>
                <a:spcPct val="0"/>
              </a:spcBef>
              <a:buFont typeface="Arial"/>
              <a:buChar char="•"/>
            </a:pPr>
            <a:r>
              <a:rPr lang="en-US" sz="1600" dirty="0">
                <a:solidFill>
                  <a:srgbClr val="595A5D"/>
                </a:solidFill>
                <a:cs typeface="Arial"/>
              </a:rPr>
              <a:t>Policies for controlling access AWS APIs.</a:t>
            </a:r>
          </a:p>
          <a:p>
            <a:pPr marL="285750" indent="-285750">
              <a:spcBef>
                <a:spcPct val="0"/>
              </a:spcBef>
              <a:buFont typeface="Arial"/>
              <a:buChar char="•"/>
            </a:pPr>
            <a:r>
              <a:rPr lang="en-US" sz="1600" dirty="0">
                <a:solidFill>
                  <a:srgbClr val="595A5D"/>
                </a:solidFill>
                <a:cs typeface="Arial"/>
              </a:rPr>
              <a:t>Two methods to sign API calls:</a:t>
            </a:r>
          </a:p>
          <a:p>
            <a:pPr marL="742950" lvl="1" indent="-285750">
              <a:spcBef>
                <a:spcPct val="0"/>
              </a:spcBef>
              <a:buFont typeface="Arial"/>
              <a:buChar char="•"/>
            </a:pPr>
            <a:r>
              <a:rPr lang="en-US" sz="1400" dirty="0">
                <a:solidFill>
                  <a:srgbClr val="595A5D"/>
                </a:solidFill>
                <a:cs typeface="Arial"/>
              </a:rPr>
              <a:t>X.509 certificate</a:t>
            </a:r>
          </a:p>
          <a:p>
            <a:pPr marL="742950" lvl="1" indent="-285750">
              <a:spcBef>
                <a:spcPct val="0"/>
              </a:spcBef>
              <a:buFont typeface="Arial"/>
              <a:buChar char="•"/>
            </a:pPr>
            <a:r>
              <a:rPr lang="en-US" sz="1400" dirty="0">
                <a:solidFill>
                  <a:srgbClr val="595A5D"/>
                </a:solidFill>
                <a:cs typeface="Arial"/>
              </a:rPr>
              <a:t>Access/Secret Keys</a:t>
            </a:r>
          </a:p>
          <a:p>
            <a:pPr marL="285750" indent="-285750">
              <a:spcBef>
                <a:spcPct val="0"/>
              </a:spcBef>
              <a:buFont typeface="Arial"/>
              <a:buChar char="•"/>
            </a:pPr>
            <a:r>
              <a:rPr lang="en-US" sz="1600" dirty="0">
                <a:solidFill>
                  <a:srgbClr val="595A5D"/>
                </a:solidFill>
                <a:cs typeface="Arial"/>
              </a:rPr>
              <a:t>Multi-factor Authentication (MFA)</a:t>
            </a:r>
            <a:br>
              <a:rPr lang="en-US" sz="1600" dirty="0">
                <a:solidFill>
                  <a:srgbClr val="595A5D"/>
                </a:solidFill>
                <a:cs typeface="Arial"/>
              </a:rPr>
            </a:br>
            <a:endParaRPr lang="en-US" sz="1600" dirty="0">
              <a:solidFill>
                <a:srgbClr val="595A5D"/>
              </a:solidFill>
              <a:cs typeface="Arial"/>
            </a:endParaRPr>
          </a:p>
          <a:p>
            <a:pPr>
              <a:lnSpc>
                <a:spcPct val="80000"/>
              </a:lnSpc>
              <a:spcBef>
                <a:spcPct val="0"/>
              </a:spcBef>
            </a:pPr>
            <a:endParaRPr lang="en-US" sz="1600" dirty="0">
              <a:solidFill>
                <a:srgbClr val="595A5D"/>
              </a:solidFill>
              <a:cs typeface="Arial"/>
            </a:endParaRPr>
          </a:p>
        </p:txBody>
      </p:sp>
      <p:sp>
        <p:nvSpPr>
          <p:cNvPr id="13" name="Rounded Rectangle 12"/>
          <p:cNvSpPr/>
          <p:nvPr/>
        </p:nvSpPr>
        <p:spPr>
          <a:xfrm rot="5400000">
            <a:off x="1398391" y="1055940"/>
            <a:ext cx="449480" cy="265560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dirty="0"/>
              <a:t>Optional Configurations:</a:t>
            </a:r>
          </a:p>
        </p:txBody>
      </p:sp>
    </p:spTree>
    <p:extLst>
      <p:ext uri="{BB962C8B-B14F-4D97-AF65-F5344CB8AC3E}">
        <p14:creationId xmlns:p14="http://schemas.microsoft.com/office/powerpoint/2010/main" val="1706687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rot="5400000">
            <a:off x="6066814" y="-386683"/>
            <a:ext cx="506102" cy="3260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dirty="0"/>
              <a:t> LDAP Directories</a:t>
            </a:r>
          </a:p>
        </p:txBody>
      </p:sp>
      <p:sp>
        <p:nvSpPr>
          <p:cNvPr id="2" name="Title 1"/>
          <p:cNvSpPr>
            <a:spLocks noGrp="1"/>
          </p:cNvSpPr>
          <p:nvPr>
            <p:ph type="title"/>
          </p:nvPr>
        </p:nvSpPr>
        <p:spPr>
          <a:xfrm>
            <a:off x="342900" y="143965"/>
            <a:ext cx="8205304" cy="545741"/>
          </a:xfrm>
        </p:spPr>
        <p:txBody>
          <a:bodyPr>
            <a:normAutofit/>
          </a:bodyPr>
          <a:lstStyle/>
          <a:p>
            <a:r>
              <a:rPr lang="en-US" b="1" dirty="0"/>
              <a:t>Identity and Access Management</a:t>
            </a:r>
          </a:p>
        </p:txBody>
      </p:sp>
      <p:grpSp>
        <p:nvGrpSpPr>
          <p:cNvPr id="25" name="Group 24"/>
          <p:cNvGrpSpPr/>
          <p:nvPr/>
        </p:nvGrpSpPr>
        <p:grpSpPr>
          <a:xfrm>
            <a:off x="1567442" y="3298093"/>
            <a:ext cx="1150358" cy="1080357"/>
            <a:chOff x="6426200" y="-1212850"/>
            <a:chExt cx="782638" cy="735013"/>
          </a:xfrm>
        </p:grpSpPr>
        <p:sp>
          <p:nvSpPr>
            <p:cNvPr id="26" name="Freeform 202"/>
            <p:cNvSpPr>
              <a:spLocks/>
            </p:cNvSpPr>
            <p:nvPr/>
          </p:nvSpPr>
          <p:spPr bwMode="auto">
            <a:xfrm>
              <a:off x="6426200" y="-1212850"/>
              <a:ext cx="706438" cy="725488"/>
            </a:xfrm>
            <a:custGeom>
              <a:avLst/>
              <a:gdLst/>
              <a:ahLst/>
              <a:cxnLst>
                <a:cxn ang="0">
                  <a:pos x="47" y="45"/>
                </a:cxn>
                <a:cxn ang="0">
                  <a:pos x="47" y="44"/>
                </a:cxn>
                <a:cxn ang="0">
                  <a:pos x="47" y="44"/>
                </a:cxn>
                <a:cxn ang="0">
                  <a:pos x="65" y="39"/>
                </a:cxn>
                <a:cxn ang="0">
                  <a:pos x="74" y="39"/>
                </a:cxn>
                <a:cxn ang="0">
                  <a:pos x="74" y="7"/>
                </a:cxn>
                <a:cxn ang="0">
                  <a:pos x="67" y="0"/>
                </a:cxn>
                <a:cxn ang="0">
                  <a:pos x="6" y="0"/>
                </a:cxn>
                <a:cxn ang="0">
                  <a:pos x="0" y="7"/>
                </a:cxn>
                <a:cxn ang="0">
                  <a:pos x="0" y="69"/>
                </a:cxn>
                <a:cxn ang="0">
                  <a:pos x="6" y="76"/>
                </a:cxn>
                <a:cxn ang="0">
                  <a:pos x="48" y="76"/>
                </a:cxn>
                <a:cxn ang="0">
                  <a:pos x="47" y="73"/>
                </a:cxn>
                <a:cxn ang="0">
                  <a:pos x="47" y="45"/>
                </a:cxn>
              </a:cxnLst>
              <a:rect l="0" t="0" r="r" b="b"/>
              <a:pathLst>
                <a:path w="74" h="76">
                  <a:moveTo>
                    <a:pt x="47" y="45"/>
                  </a:moveTo>
                  <a:cubicBezTo>
                    <a:pt x="47" y="45"/>
                    <a:pt x="47" y="44"/>
                    <a:pt x="47" y="44"/>
                  </a:cubicBezTo>
                  <a:cubicBezTo>
                    <a:pt x="47" y="44"/>
                    <a:pt x="47" y="44"/>
                    <a:pt x="47" y="44"/>
                  </a:cubicBezTo>
                  <a:cubicBezTo>
                    <a:pt x="48" y="40"/>
                    <a:pt x="56" y="39"/>
                    <a:pt x="65" y="39"/>
                  </a:cubicBezTo>
                  <a:cubicBezTo>
                    <a:pt x="68" y="39"/>
                    <a:pt x="71" y="39"/>
                    <a:pt x="74" y="39"/>
                  </a:cubicBezTo>
                  <a:cubicBezTo>
                    <a:pt x="74" y="7"/>
                    <a:pt x="74" y="7"/>
                    <a:pt x="74" y="7"/>
                  </a:cubicBezTo>
                  <a:cubicBezTo>
                    <a:pt x="74" y="3"/>
                    <a:pt x="71" y="0"/>
                    <a:pt x="67" y="0"/>
                  </a:cubicBezTo>
                  <a:cubicBezTo>
                    <a:pt x="6" y="0"/>
                    <a:pt x="6" y="0"/>
                    <a:pt x="6" y="0"/>
                  </a:cubicBezTo>
                  <a:cubicBezTo>
                    <a:pt x="3" y="0"/>
                    <a:pt x="0" y="3"/>
                    <a:pt x="0" y="7"/>
                  </a:cubicBezTo>
                  <a:cubicBezTo>
                    <a:pt x="0" y="69"/>
                    <a:pt x="0" y="69"/>
                    <a:pt x="0" y="69"/>
                  </a:cubicBezTo>
                  <a:cubicBezTo>
                    <a:pt x="0" y="73"/>
                    <a:pt x="3" y="76"/>
                    <a:pt x="6" y="76"/>
                  </a:cubicBezTo>
                  <a:cubicBezTo>
                    <a:pt x="48" y="76"/>
                    <a:pt x="48" y="76"/>
                    <a:pt x="48" y="76"/>
                  </a:cubicBezTo>
                  <a:cubicBezTo>
                    <a:pt x="47" y="75"/>
                    <a:pt x="47" y="74"/>
                    <a:pt x="47" y="73"/>
                  </a:cubicBezTo>
                  <a:lnTo>
                    <a:pt x="47" y="45"/>
                  </a:lnTo>
                  <a:close/>
                </a:path>
              </a:pathLst>
            </a:custGeom>
            <a:solidFill>
              <a:srgbClr val="FF9900"/>
            </a:solidFill>
            <a:ln w="9525">
              <a:noFill/>
              <a:round/>
              <a:headEnd/>
              <a:tailEnd/>
            </a:ln>
          </p:spPr>
          <p:txBody>
            <a:bodyPr vert="horz" wrap="square" lIns="91440" tIns="45720" rIns="91440" bIns="45720" numCol="1" anchor="t" anchorCtr="0" compatLnSpc="1">
              <a:prstTxWarp prst="textNoShape">
                <a:avLst/>
              </a:prstTxWarp>
            </a:bodyPr>
            <a:lstStyle/>
            <a:p>
              <a:r>
                <a:rPr lang="en-US" sz="1200" dirty="0">
                  <a:solidFill>
                    <a:schemeClr val="bg1"/>
                  </a:solidFill>
                </a:rPr>
                <a:t>User DB</a:t>
              </a:r>
            </a:p>
          </p:txBody>
        </p:sp>
        <p:sp>
          <p:nvSpPr>
            <p:cNvPr id="27" name="Freeform 203"/>
            <p:cNvSpPr>
              <a:spLocks/>
            </p:cNvSpPr>
            <p:nvPr/>
          </p:nvSpPr>
          <p:spPr bwMode="auto">
            <a:xfrm>
              <a:off x="6894513" y="-765175"/>
              <a:ext cx="314325" cy="287338"/>
            </a:xfrm>
            <a:custGeom>
              <a:avLst/>
              <a:gdLst/>
              <a:ahLst/>
              <a:cxnLst>
                <a:cxn ang="0">
                  <a:pos x="25" y="3"/>
                </a:cxn>
                <a:cxn ang="0">
                  <a:pos x="25" y="3"/>
                </a:cxn>
                <a:cxn ang="0">
                  <a:pos x="23" y="3"/>
                </a:cxn>
                <a:cxn ang="0">
                  <a:pos x="23" y="3"/>
                </a:cxn>
                <a:cxn ang="0">
                  <a:pos x="21" y="3"/>
                </a:cxn>
                <a:cxn ang="0">
                  <a:pos x="21" y="3"/>
                </a:cxn>
                <a:cxn ang="0">
                  <a:pos x="19" y="3"/>
                </a:cxn>
                <a:cxn ang="0">
                  <a:pos x="19" y="3"/>
                </a:cxn>
                <a:cxn ang="0">
                  <a:pos x="17" y="3"/>
                </a:cxn>
                <a:cxn ang="0">
                  <a:pos x="16" y="3"/>
                </a:cxn>
                <a:cxn ang="0">
                  <a:pos x="0" y="0"/>
                </a:cxn>
                <a:cxn ang="0">
                  <a:pos x="0" y="27"/>
                </a:cxn>
                <a:cxn ang="0">
                  <a:pos x="4" y="29"/>
                </a:cxn>
                <a:cxn ang="0">
                  <a:pos x="17" y="30"/>
                </a:cxn>
                <a:cxn ang="0">
                  <a:pos x="33" y="26"/>
                </a:cxn>
                <a:cxn ang="0">
                  <a:pos x="33" y="0"/>
                </a:cxn>
                <a:cxn ang="0">
                  <a:pos x="25" y="3"/>
                </a:cxn>
              </a:cxnLst>
              <a:rect l="0" t="0" r="r" b="b"/>
              <a:pathLst>
                <a:path w="33" h="30">
                  <a:moveTo>
                    <a:pt x="25" y="3"/>
                  </a:moveTo>
                  <a:cubicBezTo>
                    <a:pt x="25" y="3"/>
                    <a:pt x="25" y="3"/>
                    <a:pt x="25" y="3"/>
                  </a:cubicBezTo>
                  <a:cubicBezTo>
                    <a:pt x="24" y="3"/>
                    <a:pt x="24" y="3"/>
                    <a:pt x="23" y="3"/>
                  </a:cubicBezTo>
                  <a:cubicBezTo>
                    <a:pt x="23" y="3"/>
                    <a:pt x="23" y="3"/>
                    <a:pt x="23" y="3"/>
                  </a:cubicBezTo>
                  <a:cubicBezTo>
                    <a:pt x="22" y="3"/>
                    <a:pt x="22" y="3"/>
                    <a:pt x="21" y="3"/>
                  </a:cubicBezTo>
                  <a:cubicBezTo>
                    <a:pt x="21" y="3"/>
                    <a:pt x="21" y="3"/>
                    <a:pt x="21" y="3"/>
                  </a:cubicBezTo>
                  <a:cubicBezTo>
                    <a:pt x="20" y="3"/>
                    <a:pt x="20" y="3"/>
                    <a:pt x="19" y="3"/>
                  </a:cubicBezTo>
                  <a:cubicBezTo>
                    <a:pt x="19" y="3"/>
                    <a:pt x="19" y="3"/>
                    <a:pt x="19" y="3"/>
                  </a:cubicBezTo>
                  <a:cubicBezTo>
                    <a:pt x="18" y="3"/>
                    <a:pt x="17" y="3"/>
                    <a:pt x="17" y="3"/>
                  </a:cubicBezTo>
                  <a:cubicBezTo>
                    <a:pt x="17" y="3"/>
                    <a:pt x="16" y="3"/>
                    <a:pt x="16" y="3"/>
                  </a:cubicBezTo>
                  <a:cubicBezTo>
                    <a:pt x="10" y="3"/>
                    <a:pt x="3" y="2"/>
                    <a:pt x="0" y="0"/>
                  </a:cubicBezTo>
                  <a:cubicBezTo>
                    <a:pt x="0" y="27"/>
                    <a:pt x="0" y="27"/>
                    <a:pt x="0" y="27"/>
                  </a:cubicBezTo>
                  <a:cubicBezTo>
                    <a:pt x="0" y="27"/>
                    <a:pt x="2" y="28"/>
                    <a:pt x="4" y="29"/>
                  </a:cubicBezTo>
                  <a:cubicBezTo>
                    <a:pt x="7" y="30"/>
                    <a:pt x="11" y="30"/>
                    <a:pt x="17" y="30"/>
                  </a:cubicBezTo>
                  <a:cubicBezTo>
                    <a:pt x="28" y="30"/>
                    <a:pt x="33" y="28"/>
                    <a:pt x="33" y="26"/>
                  </a:cubicBezTo>
                  <a:cubicBezTo>
                    <a:pt x="33" y="0"/>
                    <a:pt x="33" y="0"/>
                    <a:pt x="33" y="0"/>
                  </a:cubicBezTo>
                  <a:cubicBezTo>
                    <a:pt x="31" y="1"/>
                    <a:pt x="28" y="2"/>
                    <a:pt x="25" y="3"/>
                  </a:cubicBezTo>
                  <a:close/>
                </a:path>
              </a:pathLst>
            </a:custGeom>
            <a:solidFill>
              <a:srgbClr val="FF99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04"/>
            <p:cNvSpPr>
              <a:spLocks/>
            </p:cNvSpPr>
            <p:nvPr/>
          </p:nvSpPr>
          <p:spPr bwMode="auto">
            <a:xfrm>
              <a:off x="6894513" y="-822325"/>
              <a:ext cx="314325" cy="66675"/>
            </a:xfrm>
            <a:custGeom>
              <a:avLst/>
              <a:gdLst/>
              <a:ahLst/>
              <a:cxnLst>
                <a:cxn ang="0">
                  <a:pos x="16" y="0"/>
                </a:cxn>
                <a:cxn ang="0">
                  <a:pos x="0" y="3"/>
                </a:cxn>
                <a:cxn ang="0">
                  <a:pos x="16" y="7"/>
                </a:cxn>
                <a:cxn ang="0">
                  <a:pos x="25" y="7"/>
                </a:cxn>
                <a:cxn ang="0">
                  <a:pos x="33" y="3"/>
                </a:cxn>
                <a:cxn ang="0">
                  <a:pos x="25" y="0"/>
                </a:cxn>
                <a:cxn ang="0">
                  <a:pos x="16" y="0"/>
                </a:cxn>
              </a:cxnLst>
              <a:rect l="0" t="0" r="r" b="b"/>
              <a:pathLst>
                <a:path w="33" h="7">
                  <a:moveTo>
                    <a:pt x="16" y="0"/>
                  </a:moveTo>
                  <a:cubicBezTo>
                    <a:pt x="6" y="0"/>
                    <a:pt x="0" y="2"/>
                    <a:pt x="0" y="3"/>
                  </a:cubicBezTo>
                  <a:cubicBezTo>
                    <a:pt x="0" y="5"/>
                    <a:pt x="6" y="7"/>
                    <a:pt x="16" y="7"/>
                  </a:cubicBezTo>
                  <a:cubicBezTo>
                    <a:pt x="20" y="7"/>
                    <a:pt x="22" y="7"/>
                    <a:pt x="25" y="7"/>
                  </a:cubicBezTo>
                  <a:cubicBezTo>
                    <a:pt x="30" y="6"/>
                    <a:pt x="33" y="4"/>
                    <a:pt x="33" y="3"/>
                  </a:cubicBezTo>
                  <a:cubicBezTo>
                    <a:pt x="33" y="2"/>
                    <a:pt x="30" y="1"/>
                    <a:pt x="25" y="0"/>
                  </a:cubicBezTo>
                  <a:cubicBezTo>
                    <a:pt x="22" y="0"/>
                    <a:pt x="20" y="0"/>
                    <a:pt x="16" y="0"/>
                  </a:cubicBezTo>
                  <a:close/>
                </a:path>
              </a:pathLst>
            </a:custGeom>
            <a:solidFill>
              <a:srgbClr val="FF99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 name="TextBox 3"/>
          <p:cNvSpPr txBox="1"/>
          <p:nvPr/>
        </p:nvSpPr>
        <p:spPr>
          <a:xfrm>
            <a:off x="342900" y="533400"/>
            <a:ext cx="7073900" cy="369332"/>
          </a:xfrm>
          <a:prstGeom prst="rect">
            <a:avLst/>
          </a:prstGeom>
          <a:noFill/>
        </p:spPr>
        <p:txBody>
          <a:bodyPr wrap="square" rtlCol="0">
            <a:spAutoFit/>
          </a:bodyPr>
          <a:lstStyle/>
          <a:p>
            <a:r>
              <a:rPr lang="en-US" i="1" dirty="0">
                <a:solidFill>
                  <a:schemeClr val="bg1"/>
                </a:solidFill>
              </a:rPr>
              <a:t>Common approaches for Applications and Operating Systems</a:t>
            </a:r>
          </a:p>
        </p:txBody>
      </p:sp>
      <p:sp>
        <p:nvSpPr>
          <p:cNvPr id="35" name="Rounded Rectangle 34"/>
          <p:cNvSpPr/>
          <p:nvPr/>
        </p:nvSpPr>
        <p:spPr>
          <a:xfrm rot="5400000">
            <a:off x="2031124" y="-630893"/>
            <a:ext cx="449480" cy="3768672"/>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dirty="0"/>
              <a:t> Local User Databases</a:t>
            </a:r>
          </a:p>
        </p:txBody>
      </p:sp>
      <p:grpSp>
        <p:nvGrpSpPr>
          <p:cNvPr id="19" name="Group 18"/>
          <p:cNvGrpSpPr/>
          <p:nvPr/>
        </p:nvGrpSpPr>
        <p:grpSpPr>
          <a:xfrm>
            <a:off x="5254334" y="3048776"/>
            <a:ext cx="3038765" cy="1594929"/>
            <a:chOff x="5444494" y="2629929"/>
            <a:chExt cx="3066450" cy="1807876"/>
          </a:xfrm>
        </p:grpSpPr>
        <p:grpSp>
          <p:nvGrpSpPr>
            <p:cNvPr id="6" name="Group 5"/>
            <p:cNvGrpSpPr/>
            <p:nvPr/>
          </p:nvGrpSpPr>
          <p:grpSpPr>
            <a:xfrm>
              <a:off x="5444494" y="2629929"/>
              <a:ext cx="3066450" cy="1807876"/>
              <a:chOff x="5482594" y="2274329"/>
              <a:chExt cx="3066450" cy="1807876"/>
            </a:xfrm>
          </p:grpSpPr>
          <p:grpSp>
            <p:nvGrpSpPr>
              <p:cNvPr id="5" name="Group 4"/>
              <p:cNvGrpSpPr/>
              <p:nvPr/>
            </p:nvGrpSpPr>
            <p:grpSpPr>
              <a:xfrm>
                <a:off x="5482594" y="2438826"/>
                <a:ext cx="3066450" cy="1643379"/>
                <a:chOff x="5482594" y="2438826"/>
                <a:chExt cx="3066450" cy="1643379"/>
              </a:xfrm>
            </p:grpSpPr>
            <p:sp>
              <p:nvSpPr>
                <p:cNvPr id="13" name="TextBox 12"/>
                <p:cNvSpPr txBox="1"/>
                <p:nvPr/>
              </p:nvSpPr>
              <p:spPr>
                <a:xfrm>
                  <a:off x="5482594" y="3604515"/>
                  <a:ext cx="1307349" cy="470973"/>
                </a:xfrm>
                <a:prstGeom prst="rect">
                  <a:avLst/>
                </a:prstGeom>
                <a:noFill/>
              </p:spPr>
              <p:txBody>
                <a:bodyPr wrap="none" rtlCol="0">
                  <a:spAutoFit/>
                </a:bodyPr>
                <a:lstStyle/>
                <a:p>
                  <a:pPr algn="ctr"/>
                  <a:r>
                    <a:rPr lang="en-US" sz="1050" b="1" dirty="0">
                      <a:solidFill>
                        <a:schemeClr val="bg1"/>
                      </a:solidFill>
                    </a:rPr>
                    <a:t>AWS </a:t>
                  </a:r>
                </a:p>
                <a:p>
                  <a:pPr algn="ctr"/>
                  <a:r>
                    <a:rPr lang="en-US" sz="1050" b="1" dirty="0">
                      <a:solidFill>
                        <a:schemeClr val="bg1"/>
                      </a:solidFill>
                    </a:rPr>
                    <a:t>Directory Service</a:t>
                  </a:r>
                </a:p>
              </p:txBody>
            </p:sp>
            <p:sp>
              <p:nvSpPr>
                <p:cNvPr id="14" name="Freeform 107"/>
                <p:cNvSpPr>
                  <a:spLocks noEditPoints="1"/>
                </p:cNvSpPr>
                <p:nvPr/>
              </p:nvSpPr>
              <p:spPr bwMode="auto">
                <a:xfrm>
                  <a:off x="7743527" y="2935866"/>
                  <a:ext cx="515938" cy="685800"/>
                </a:xfrm>
                <a:custGeom>
                  <a:avLst/>
                  <a:gdLst/>
                  <a:ahLst/>
                  <a:cxnLst>
                    <a:cxn ang="0">
                      <a:pos x="50" y="0"/>
                    </a:cxn>
                    <a:cxn ang="0">
                      <a:pos x="4" y="0"/>
                    </a:cxn>
                    <a:cxn ang="0">
                      <a:pos x="0" y="4"/>
                    </a:cxn>
                    <a:cxn ang="0">
                      <a:pos x="0" y="68"/>
                    </a:cxn>
                    <a:cxn ang="0">
                      <a:pos x="4" y="72"/>
                    </a:cxn>
                    <a:cxn ang="0">
                      <a:pos x="50" y="72"/>
                    </a:cxn>
                    <a:cxn ang="0">
                      <a:pos x="54" y="68"/>
                    </a:cxn>
                    <a:cxn ang="0">
                      <a:pos x="54" y="4"/>
                    </a:cxn>
                    <a:cxn ang="0">
                      <a:pos x="50" y="0"/>
                    </a:cxn>
                    <a:cxn ang="0">
                      <a:pos x="46" y="30"/>
                    </a:cxn>
                    <a:cxn ang="0">
                      <a:pos x="8" y="30"/>
                    </a:cxn>
                    <a:cxn ang="0">
                      <a:pos x="8" y="25"/>
                    </a:cxn>
                    <a:cxn ang="0">
                      <a:pos x="46" y="25"/>
                    </a:cxn>
                    <a:cxn ang="0">
                      <a:pos x="46" y="30"/>
                    </a:cxn>
                    <a:cxn ang="0">
                      <a:pos x="46" y="22"/>
                    </a:cxn>
                    <a:cxn ang="0">
                      <a:pos x="8" y="22"/>
                    </a:cxn>
                    <a:cxn ang="0">
                      <a:pos x="8" y="18"/>
                    </a:cxn>
                    <a:cxn ang="0">
                      <a:pos x="46" y="18"/>
                    </a:cxn>
                    <a:cxn ang="0">
                      <a:pos x="46" y="22"/>
                    </a:cxn>
                    <a:cxn ang="0">
                      <a:pos x="46" y="14"/>
                    </a:cxn>
                    <a:cxn ang="0">
                      <a:pos x="8" y="14"/>
                    </a:cxn>
                    <a:cxn ang="0">
                      <a:pos x="8" y="10"/>
                    </a:cxn>
                    <a:cxn ang="0">
                      <a:pos x="46" y="10"/>
                    </a:cxn>
                    <a:cxn ang="0">
                      <a:pos x="46" y="14"/>
                    </a:cxn>
                  </a:cxnLst>
                  <a:rect l="0" t="0" r="r" b="b"/>
                  <a:pathLst>
                    <a:path w="54" h="72">
                      <a:moveTo>
                        <a:pt x="50" y="0"/>
                      </a:moveTo>
                      <a:cubicBezTo>
                        <a:pt x="4" y="0"/>
                        <a:pt x="4" y="0"/>
                        <a:pt x="4" y="0"/>
                      </a:cubicBezTo>
                      <a:cubicBezTo>
                        <a:pt x="2" y="0"/>
                        <a:pt x="0" y="2"/>
                        <a:pt x="0" y="4"/>
                      </a:cubicBezTo>
                      <a:cubicBezTo>
                        <a:pt x="0" y="68"/>
                        <a:pt x="0" y="68"/>
                        <a:pt x="0" y="68"/>
                      </a:cubicBezTo>
                      <a:cubicBezTo>
                        <a:pt x="0" y="70"/>
                        <a:pt x="2" y="72"/>
                        <a:pt x="4" y="72"/>
                      </a:cubicBezTo>
                      <a:cubicBezTo>
                        <a:pt x="50" y="72"/>
                        <a:pt x="50" y="72"/>
                        <a:pt x="50" y="72"/>
                      </a:cubicBezTo>
                      <a:cubicBezTo>
                        <a:pt x="53" y="72"/>
                        <a:pt x="54" y="70"/>
                        <a:pt x="54" y="68"/>
                      </a:cubicBezTo>
                      <a:cubicBezTo>
                        <a:pt x="54" y="4"/>
                        <a:pt x="54" y="4"/>
                        <a:pt x="54" y="4"/>
                      </a:cubicBezTo>
                      <a:cubicBezTo>
                        <a:pt x="54" y="2"/>
                        <a:pt x="53" y="0"/>
                        <a:pt x="50" y="0"/>
                      </a:cubicBezTo>
                      <a:close/>
                      <a:moveTo>
                        <a:pt x="46" y="30"/>
                      </a:moveTo>
                      <a:cubicBezTo>
                        <a:pt x="8" y="30"/>
                        <a:pt x="8" y="30"/>
                        <a:pt x="8" y="30"/>
                      </a:cubicBezTo>
                      <a:cubicBezTo>
                        <a:pt x="8" y="25"/>
                        <a:pt x="8" y="25"/>
                        <a:pt x="8" y="25"/>
                      </a:cubicBezTo>
                      <a:cubicBezTo>
                        <a:pt x="46" y="25"/>
                        <a:pt x="46" y="25"/>
                        <a:pt x="46" y="25"/>
                      </a:cubicBezTo>
                      <a:lnTo>
                        <a:pt x="46" y="30"/>
                      </a:lnTo>
                      <a:close/>
                      <a:moveTo>
                        <a:pt x="46" y="22"/>
                      </a:moveTo>
                      <a:cubicBezTo>
                        <a:pt x="8" y="22"/>
                        <a:pt x="8" y="22"/>
                        <a:pt x="8" y="22"/>
                      </a:cubicBezTo>
                      <a:cubicBezTo>
                        <a:pt x="8" y="18"/>
                        <a:pt x="8" y="18"/>
                        <a:pt x="8" y="18"/>
                      </a:cubicBezTo>
                      <a:cubicBezTo>
                        <a:pt x="46" y="18"/>
                        <a:pt x="46" y="18"/>
                        <a:pt x="46" y="18"/>
                      </a:cubicBezTo>
                      <a:lnTo>
                        <a:pt x="46" y="22"/>
                      </a:lnTo>
                      <a:close/>
                      <a:moveTo>
                        <a:pt x="46" y="14"/>
                      </a:moveTo>
                      <a:cubicBezTo>
                        <a:pt x="8" y="14"/>
                        <a:pt x="8" y="14"/>
                        <a:pt x="8" y="14"/>
                      </a:cubicBezTo>
                      <a:cubicBezTo>
                        <a:pt x="8" y="10"/>
                        <a:pt x="8" y="10"/>
                        <a:pt x="8" y="10"/>
                      </a:cubicBezTo>
                      <a:cubicBezTo>
                        <a:pt x="46" y="10"/>
                        <a:pt x="46" y="10"/>
                        <a:pt x="46" y="10"/>
                      </a:cubicBezTo>
                      <a:lnTo>
                        <a:pt x="46" y="14"/>
                      </a:lnTo>
                      <a:close/>
                    </a:path>
                  </a:pathLst>
                </a:custGeom>
                <a:solidFill>
                  <a:srgbClr val="6D6E7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15" name="Straight Arrow Connector 14"/>
                <p:cNvCxnSpPr/>
                <p:nvPr/>
              </p:nvCxnSpPr>
              <p:spPr>
                <a:xfrm flipH="1">
                  <a:off x="6488692" y="3278766"/>
                  <a:ext cx="1254835"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6831224" y="2994653"/>
                  <a:ext cx="457200" cy="457200"/>
                  <a:chOff x="6599238" y="6937375"/>
                  <a:chExt cx="457200" cy="457200"/>
                </a:xfrm>
              </p:grpSpPr>
              <p:sp>
                <p:nvSpPr>
                  <p:cNvPr id="17" name="Freeform 224"/>
                  <p:cNvSpPr>
                    <a:spLocks noEditPoints="1"/>
                  </p:cNvSpPr>
                  <p:nvPr/>
                </p:nvSpPr>
                <p:spPr bwMode="auto">
                  <a:xfrm>
                    <a:off x="6599238" y="6937375"/>
                    <a:ext cx="457200" cy="457200"/>
                  </a:xfrm>
                  <a:custGeom>
                    <a:avLst/>
                    <a:gdLst/>
                    <a:ahLst/>
                    <a:cxnLst>
                      <a:cxn ang="0">
                        <a:pos x="24" y="0"/>
                      </a:cxn>
                      <a:cxn ang="0">
                        <a:pos x="0" y="24"/>
                      </a:cxn>
                      <a:cxn ang="0">
                        <a:pos x="24" y="48"/>
                      </a:cxn>
                      <a:cxn ang="0">
                        <a:pos x="48" y="24"/>
                      </a:cxn>
                      <a:cxn ang="0">
                        <a:pos x="24" y="0"/>
                      </a:cxn>
                      <a:cxn ang="0">
                        <a:pos x="35" y="35"/>
                      </a:cxn>
                      <a:cxn ang="0">
                        <a:pos x="13" y="35"/>
                      </a:cxn>
                      <a:cxn ang="0">
                        <a:pos x="13" y="23"/>
                      </a:cxn>
                      <a:cxn ang="0">
                        <a:pos x="17" y="23"/>
                      </a:cxn>
                      <a:cxn ang="0">
                        <a:pos x="17" y="17"/>
                      </a:cxn>
                      <a:cxn ang="0">
                        <a:pos x="24" y="10"/>
                      </a:cxn>
                      <a:cxn ang="0">
                        <a:pos x="32" y="17"/>
                      </a:cxn>
                      <a:cxn ang="0">
                        <a:pos x="32" y="23"/>
                      </a:cxn>
                      <a:cxn ang="0">
                        <a:pos x="35" y="23"/>
                      </a:cxn>
                      <a:cxn ang="0">
                        <a:pos x="35" y="35"/>
                      </a:cxn>
                    </a:cxnLst>
                    <a:rect l="0" t="0" r="r" b="b"/>
                    <a:pathLst>
                      <a:path w="48" h="48">
                        <a:moveTo>
                          <a:pt x="24" y="0"/>
                        </a:moveTo>
                        <a:cubicBezTo>
                          <a:pt x="11" y="0"/>
                          <a:pt x="0" y="11"/>
                          <a:pt x="0" y="24"/>
                        </a:cubicBezTo>
                        <a:cubicBezTo>
                          <a:pt x="0" y="37"/>
                          <a:pt x="11" y="48"/>
                          <a:pt x="24" y="48"/>
                        </a:cubicBezTo>
                        <a:cubicBezTo>
                          <a:pt x="37" y="48"/>
                          <a:pt x="48" y="37"/>
                          <a:pt x="48" y="24"/>
                        </a:cubicBezTo>
                        <a:cubicBezTo>
                          <a:pt x="48" y="11"/>
                          <a:pt x="37" y="0"/>
                          <a:pt x="24" y="0"/>
                        </a:cubicBezTo>
                        <a:close/>
                        <a:moveTo>
                          <a:pt x="35" y="35"/>
                        </a:moveTo>
                        <a:cubicBezTo>
                          <a:pt x="13" y="35"/>
                          <a:pt x="13" y="35"/>
                          <a:pt x="13" y="35"/>
                        </a:cubicBezTo>
                        <a:cubicBezTo>
                          <a:pt x="13" y="23"/>
                          <a:pt x="13" y="23"/>
                          <a:pt x="13" y="23"/>
                        </a:cubicBezTo>
                        <a:cubicBezTo>
                          <a:pt x="17" y="23"/>
                          <a:pt x="17" y="23"/>
                          <a:pt x="17" y="23"/>
                        </a:cubicBezTo>
                        <a:cubicBezTo>
                          <a:pt x="17" y="17"/>
                          <a:pt x="17" y="17"/>
                          <a:pt x="17" y="17"/>
                        </a:cubicBezTo>
                        <a:cubicBezTo>
                          <a:pt x="17" y="13"/>
                          <a:pt x="21" y="10"/>
                          <a:pt x="24" y="10"/>
                        </a:cubicBezTo>
                        <a:cubicBezTo>
                          <a:pt x="28" y="10"/>
                          <a:pt x="31" y="13"/>
                          <a:pt x="32" y="17"/>
                        </a:cubicBezTo>
                        <a:cubicBezTo>
                          <a:pt x="32" y="23"/>
                          <a:pt x="32" y="23"/>
                          <a:pt x="32" y="23"/>
                        </a:cubicBezTo>
                        <a:cubicBezTo>
                          <a:pt x="35" y="23"/>
                          <a:pt x="35" y="23"/>
                          <a:pt x="35" y="23"/>
                        </a:cubicBezTo>
                        <a:lnTo>
                          <a:pt x="35" y="35"/>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25"/>
                  <p:cNvSpPr>
                    <a:spLocks/>
                  </p:cNvSpPr>
                  <p:nvPr/>
                </p:nvSpPr>
                <p:spPr bwMode="auto">
                  <a:xfrm>
                    <a:off x="6799263" y="7070725"/>
                    <a:ext cx="66675" cy="85725"/>
                  </a:xfrm>
                  <a:custGeom>
                    <a:avLst/>
                    <a:gdLst/>
                    <a:ahLst/>
                    <a:cxnLst>
                      <a:cxn ang="0">
                        <a:pos x="3" y="0"/>
                      </a:cxn>
                      <a:cxn ang="0">
                        <a:pos x="0" y="3"/>
                      </a:cxn>
                      <a:cxn ang="0">
                        <a:pos x="0" y="9"/>
                      </a:cxn>
                      <a:cxn ang="0">
                        <a:pos x="7" y="9"/>
                      </a:cxn>
                      <a:cxn ang="0">
                        <a:pos x="7" y="3"/>
                      </a:cxn>
                      <a:cxn ang="0">
                        <a:pos x="3" y="0"/>
                      </a:cxn>
                    </a:cxnLst>
                    <a:rect l="0" t="0" r="r" b="b"/>
                    <a:pathLst>
                      <a:path w="7" h="9">
                        <a:moveTo>
                          <a:pt x="3" y="0"/>
                        </a:moveTo>
                        <a:cubicBezTo>
                          <a:pt x="0" y="0"/>
                          <a:pt x="0" y="3"/>
                          <a:pt x="0" y="3"/>
                        </a:cubicBezTo>
                        <a:cubicBezTo>
                          <a:pt x="0" y="9"/>
                          <a:pt x="0" y="9"/>
                          <a:pt x="0" y="9"/>
                        </a:cubicBezTo>
                        <a:cubicBezTo>
                          <a:pt x="7" y="9"/>
                          <a:pt x="7" y="9"/>
                          <a:pt x="7" y="9"/>
                        </a:cubicBezTo>
                        <a:cubicBezTo>
                          <a:pt x="7" y="3"/>
                          <a:pt x="7" y="3"/>
                          <a:pt x="7" y="3"/>
                        </a:cubicBezTo>
                        <a:cubicBezTo>
                          <a:pt x="7" y="3"/>
                          <a:pt x="7" y="0"/>
                          <a:pt x="3" y="0"/>
                        </a:cubicBezTo>
                        <a:close/>
                      </a:path>
                    </a:pathLst>
                  </a:custGeom>
                  <a:solidFill>
                    <a:srgbClr val="26226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Rounded Rectangle 21"/>
                <p:cNvSpPr/>
                <p:nvPr/>
              </p:nvSpPr>
              <p:spPr>
                <a:xfrm>
                  <a:off x="5513696" y="2463421"/>
                  <a:ext cx="1214650" cy="158790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23" name="Rounded Rectangle 22"/>
                <p:cNvSpPr/>
                <p:nvPr/>
              </p:nvSpPr>
              <p:spPr>
                <a:xfrm>
                  <a:off x="7334394" y="2438826"/>
                  <a:ext cx="1214650" cy="158790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24" name="TextBox 23"/>
                <p:cNvSpPr txBox="1"/>
                <p:nvPr/>
              </p:nvSpPr>
              <p:spPr>
                <a:xfrm>
                  <a:off x="7583991" y="3611232"/>
                  <a:ext cx="835010" cy="470973"/>
                </a:xfrm>
                <a:prstGeom prst="rect">
                  <a:avLst/>
                </a:prstGeom>
                <a:noFill/>
              </p:spPr>
              <p:txBody>
                <a:bodyPr wrap="none" rtlCol="0">
                  <a:spAutoFit/>
                </a:bodyPr>
                <a:lstStyle/>
                <a:p>
                  <a:pPr algn="ctr"/>
                  <a:r>
                    <a:rPr lang="en-US" sz="1050" b="1" dirty="0">
                      <a:solidFill>
                        <a:schemeClr val="bg1"/>
                      </a:solidFill>
                    </a:rPr>
                    <a:t>Domain</a:t>
                  </a:r>
                </a:p>
                <a:p>
                  <a:pPr algn="ctr"/>
                  <a:r>
                    <a:rPr lang="en-US" sz="1050" b="1" dirty="0">
                      <a:solidFill>
                        <a:schemeClr val="bg1"/>
                      </a:solidFill>
                    </a:rPr>
                    <a:t>Controller</a:t>
                  </a:r>
                </a:p>
              </p:txBody>
            </p:sp>
          </p:grpSp>
          <p:grpSp>
            <p:nvGrpSpPr>
              <p:cNvPr id="29" name="Group 28"/>
              <p:cNvGrpSpPr/>
              <p:nvPr/>
            </p:nvGrpSpPr>
            <p:grpSpPr>
              <a:xfrm>
                <a:off x="5531429" y="2274329"/>
                <a:ext cx="504825" cy="314325"/>
                <a:chOff x="6347620" y="4533901"/>
                <a:chExt cx="504825" cy="314325"/>
              </a:xfrm>
            </p:grpSpPr>
            <p:sp>
              <p:nvSpPr>
                <p:cNvPr id="30" name="Freeform 252"/>
                <p:cNvSpPr>
                  <a:spLocks/>
                </p:cNvSpPr>
                <p:nvPr/>
              </p:nvSpPr>
              <p:spPr bwMode="auto">
                <a:xfrm>
                  <a:off x="6347620" y="4533901"/>
                  <a:ext cx="504825" cy="314325"/>
                </a:xfrm>
                <a:custGeom>
                  <a:avLst/>
                  <a:gdLst/>
                  <a:ahLst/>
                  <a:cxnLst>
                    <a:cxn ang="0">
                      <a:pos x="46" y="14"/>
                    </a:cxn>
                    <a:cxn ang="0">
                      <a:pos x="46" y="13"/>
                    </a:cxn>
                    <a:cxn ang="0">
                      <a:pos x="33" y="0"/>
                    </a:cxn>
                    <a:cxn ang="0">
                      <a:pos x="20" y="8"/>
                    </a:cxn>
                    <a:cxn ang="0">
                      <a:pos x="17" y="7"/>
                    </a:cxn>
                    <a:cxn ang="0">
                      <a:pos x="10" y="13"/>
                    </a:cxn>
                    <a:cxn ang="0">
                      <a:pos x="0" y="23"/>
                    </a:cxn>
                    <a:cxn ang="0">
                      <a:pos x="0" y="24"/>
                    </a:cxn>
                    <a:cxn ang="0">
                      <a:pos x="11" y="33"/>
                    </a:cxn>
                    <a:cxn ang="0">
                      <a:pos x="42" y="33"/>
                    </a:cxn>
                    <a:cxn ang="0">
                      <a:pos x="53" y="24"/>
                    </a:cxn>
                    <a:cxn ang="0">
                      <a:pos x="53" y="23"/>
                    </a:cxn>
                    <a:cxn ang="0">
                      <a:pos x="46" y="14"/>
                    </a:cxn>
                  </a:cxnLst>
                  <a:rect l="0" t="0" r="r" b="b"/>
                  <a:pathLst>
                    <a:path w="53" h="33">
                      <a:moveTo>
                        <a:pt x="46" y="14"/>
                      </a:moveTo>
                      <a:cubicBezTo>
                        <a:pt x="46" y="14"/>
                        <a:pt x="46" y="14"/>
                        <a:pt x="46" y="13"/>
                      </a:cubicBezTo>
                      <a:cubicBezTo>
                        <a:pt x="46" y="6"/>
                        <a:pt x="40" y="0"/>
                        <a:pt x="33" y="0"/>
                      </a:cubicBezTo>
                      <a:cubicBezTo>
                        <a:pt x="27" y="0"/>
                        <a:pt x="23" y="3"/>
                        <a:pt x="20" y="8"/>
                      </a:cubicBezTo>
                      <a:cubicBezTo>
                        <a:pt x="19" y="7"/>
                        <a:pt x="18" y="7"/>
                        <a:pt x="17" y="7"/>
                      </a:cubicBezTo>
                      <a:cubicBezTo>
                        <a:pt x="13" y="7"/>
                        <a:pt x="10" y="10"/>
                        <a:pt x="10" y="13"/>
                      </a:cubicBezTo>
                      <a:cubicBezTo>
                        <a:pt x="4" y="14"/>
                        <a:pt x="0" y="19"/>
                        <a:pt x="0" y="23"/>
                      </a:cubicBezTo>
                      <a:cubicBezTo>
                        <a:pt x="0" y="24"/>
                        <a:pt x="0" y="24"/>
                        <a:pt x="0" y="24"/>
                      </a:cubicBezTo>
                      <a:cubicBezTo>
                        <a:pt x="0" y="28"/>
                        <a:pt x="5" y="33"/>
                        <a:pt x="11" y="33"/>
                      </a:cubicBezTo>
                      <a:cubicBezTo>
                        <a:pt x="42" y="33"/>
                        <a:pt x="42" y="33"/>
                        <a:pt x="42" y="33"/>
                      </a:cubicBezTo>
                      <a:cubicBezTo>
                        <a:pt x="48" y="33"/>
                        <a:pt x="53" y="28"/>
                        <a:pt x="53" y="24"/>
                      </a:cubicBezTo>
                      <a:cubicBezTo>
                        <a:pt x="53" y="23"/>
                        <a:pt x="53" y="23"/>
                        <a:pt x="53" y="23"/>
                      </a:cubicBezTo>
                      <a:cubicBezTo>
                        <a:pt x="53" y="20"/>
                        <a:pt x="50" y="15"/>
                        <a:pt x="46" y="14"/>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31" name="Freeform 253"/>
                <p:cNvSpPr>
                  <a:spLocks/>
                </p:cNvSpPr>
                <p:nvPr/>
              </p:nvSpPr>
              <p:spPr bwMode="auto">
                <a:xfrm>
                  <a:off x="6480970" y="4676776"/>
                  <a:ext cx="85725" cy="123825"/>
                </a:xfrm>
                <a:custGeom>
                  <a:avLst/>
                  <a:gdLst/>
                  <a:ahLst/>
                  <a:cxnLst>
                    <a:cxn ang="0">
                      <a:pos x="0" y="0"/>
                    </a:cxn>
                    <a:cxn ang="0">
                      <a:pos x="12" y="0"/>
                    </a:cxn>
                    <a:cxn ang="0">
                      <a:pos x="24" y="60"/>
                    </a:cxn>
                    <a:cxn ang="0">
                      <a:pos x="24" y="60"/>
                    </a:cxn>
                    <a:cxn ang="0">
                      <a:pos x="42" y="0"/>
                    </a:cxn>
                    <a:cxn ang="0">
                      <a:pos x="54" y="0"/>
                    </a:cxn>
                    <a:cxn ang="0">
                      <a:pos x="30" y="78"/>
                    </a:cxn>
                    <a:cxn ang="0">
                      <a:pos x="18" y="78"/>
                    </a:cxn>
                    <a:cxn ang="0">
                      <a:pos x="0" y="0"/>
                    </a:cxn>
                  </a:cxnLst>
                  <a:rect l="0" t="0" r="r" b="b"/>
                  <a:pathLst>
                    <a:path w="54" h="78">
                      <a:moveTo>
                        <a:pt x="0" y="0"/>
                      </a:moveTo>
                      <a:lnTo>
                        <a:pt x="12" y="0"/>
                      </a:lnTo>
                      <a:lnTo>
                        <a:pt x="24" y="60"/>
                      </a:lnTo>
                      <a:lnTo>
                        <a:pt x="24" y="60"/>
                      </a:lnTo>
                      <a:lnTo>
                        <a:pt x="42" y="0"/>
                      </a:lnTo>
                      <a:lnTo>
                        <a:pt x="54" y="0"/>
                      </a:lnTo>
                      <a:lnTo>
                        <a:pt x="30" y="78"/>
                      </a:lnTo>
                      <a:lnTo>
                        <a:pt x="18" y="78"/>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54"/>
                <p:cNvSpPr>
                  <a:spLocks noEditPoints="1"/>
                </p:cNvSpPr>
                <p:nvPr/>
              </p:nvSpPr>
              <p:spPr bwMode="auto">
                <a:xfrm>
                  <a:off x="6580982" y="4676776"/>
                  <a:ext cx="66675" cy="123825"/>
                </a:xfrm>
                <a:custGeom>
                  <a:avLst/>
                  <a:gdLst/>
                  <a:ahLst/>
                  <a:cxnLst>
                    <a:cxn ang="0">
                      <a:pos x="0" y="0"/>
                    </a:cxn>
                    <a:cxn ang="0">
                      <a:pos x="4" y="0"/>
                    </a:cxn>
                    <a:cxn ang="0">
                      <a:pos x="7" y="4"/>
                    </a:cxn>
                    <a:cxn ang="0">
                      <a:pos x="4" y="8"/>
                    </a:cxn>
                    <a:cxn ang="0">
                      <a:pos x="2" y="8"/>
                    </a:cxn>
                    <a:cxn ang="0">
                      <a:pos x="2" y="13"/>
                    </a:cxn>
                    <a:cxn ang="0">
                      <a:pos x="0" y="13"/>
                    </a:cxn>
                    <a:cxn ang="0">
                      <a:pos x="0" y="0"/>
                    </a:cxn>
                    <a:cxn ang="0">
                      <a:pos x="2" y="6"/>
                    </a:cxn>
                    <a:cxn ang="0">
                      <a:pos x="3" y="6"/>
                    </a:cxn>
                    <a:cxn ang="0">
                      <a:pos x="5" y="4"/>
                    </a:cxn>
                    <a:cxn ang="0">
                      <a:pos x="3" y="2"/>
                    </a:cxn>
                    <a:cxn ang="0">
                      <a:pos x="2" y="2"/>
                    </a:cxn>
                    <a:cxn ang="0">
                      <a:pos x="2" y="6"/>
                    </a:cxn>
                  </a:cxnLst>
                  <a:rect l="0" t="0" r="r" b="b"/>
                  <a:pathLst>
                    <a:path w="7" h="13">
                      <a:moveTo>
                        <a:pt x="0" y="0"/>
                      </a:moveTo>
                      <a:cubicBezTo>
                        <a:pt x="4" y="0"/>
                        <a:pt x="4" y="0"/>
                        <a:pt x="4" y="0"/>
                      </a:cubicBezTo>
                      <a:cubicBezTo>
                        <a:pt x="6" y="0"/>
                        <a:pt x="7" y="2"/>
                        <a:pt x="7" y="4"/>
                      </a:cubicBezTo>
                      <a:cubicBezTo>
                        <a:pt x="7" y="6"/>
                        <a:pt x="6" y="8"/>
                        <a:pt x="4" y="8"/>
                      </a:cubicBezTo>
                      <a:cubicBezTo>
                        <a:pt x="2" y="8"/>
                        <a:pt x="2" y="8"/>
                        <a:pt x="2" y="8"/>
                      </a:cubicBezTo>
                      <a:cubicBezTo>
                        <a:pt x="2" y="13"/>
                        <a:pt x="2" y="13"/>
                        <a:pt x="2" y="13"/>
                      </a:cubicBezTo>
                      <a:cubicBezTo>
                        <a:pt x="0" y="13"/>
                        <a:pt x="0" y="13"/>
                        <a:pt x="0" y="13"/>
                      </a:cubicBezTo>
                      <a:lnTo>
                        <a:pt x="0" y="0"/>
                      </a:lnTo>
                      <a:close/>
                      <a:moveTo>
                        <a:pt x="2" y="6"/>
                      </a:moveTo>
                      <a:cubicBezTo>
                        <a:pt x="3" y="6"/>
                        <a:pt x="3" y="6"/>
                        <a:pt x="3" y="6"/>
                      </a:cubicBezTo>
                      <a:cubicBezTo>
                        <a:pt x="4" y="6"/>
                        <a:pt x="5" y="6"/>
                        <a:pt x="5" y="4"/>
                      </a:cubicBezTo>
                      <a:cubicBezTo>
                        <a:pt x="5" y="3"/>
                        <a:pt x="5" y="2"/>
                        <a:pt x="3" y="2"/>
                      </a:cubicBezTo>
                      <a:cubicBezTo>
                        <a:pt x="2" y="2"/>
                        <a:pt x="2" y="2"/>
                        <a:pt x="2" y="2"/>
                      </a:cubicBezTo>
                      <a:lnTo>
                        <a:pt x="2"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55"/>
                <p:cNvSpPr>
                  <a:spLocks/>
                </p:cNvSpPr>
                <p:nvPr/>
              </p:nvSpPr>
              <p:spPr bwMode="auto">
                <a:xfrm>
                  <a:off x="6659564" y="4676776"/>
                  <a:ext cx="66675" cy="130968"/>
                </a:xfrm>
                <a:custGeom>
                  <a:avLst/>
                  <a:gdLst>
                    <a:gd name="connsiteX0" fmla="*/ 12143 w 12143"/>
                    <a:gd name="connsiteY0" fmla="*/ 6154 h 10000"/>
                    <a:gd name="connsiteX1" fmla="*/ 10000 w 12143"/>
                    <a:gd name="connsiteY1" fmla="*/ 6923 h 10000"/>
                    <a:gd name="connsiteX2" fmla="*/ 5714 w 12143"/>
                    <a:gd name="connsiteY2" fmla="*/ 10000 h 10000"/>
                    <a:gd name="connsiteX3" fmla="*/ 0 w 12143"/>
                    <a:gd name="connsiteY3" fmla="*/ 5385 h 10000"/>
                    <a:gd name="connsiteX4" fmla="*/ 5714 w 12143"/>
                    <a:gd name="connsiteY4" fmla="*/ 0 h 10000"/>
                    <a:gd name="connsiteX5" fmla="*/ 10000 w 12143"/>
                    <a:gd name="connsiteY5" fmla="*/ 3077 h 10000"/>
                    <a:gd name="connsiteX6" fmla="*/ 10000 w 12143"/>
                    <a:gd name="connsiteY6" fmla="*/ 3077 h 10000"/>
                    <a:gd name="connsiteX7" fmla="*/ 7143 w 12143"/>
                    <a:gd name="connsiteY7" fmla="*/ 3077 h 10000"/>
                    <a:gd name="connsiteX8" fmla="*/ 7143 w 12143"/>
                    <a:gd name="connsiteY8" fmla="*/ 3077 h 10000"/>
                    <a:gd name="connsiteX9" fmla="*/ 5714 w 12143"/>
                    <a:gd name="connsiteY9" fmla="*/ 1538 h 10000"/>
                    <a:gd name="connsiteX10" fmla="*/ 2857 w 12143"/>
                    <a:gd name="connsiteY10" fmla="*/ 5385 h 10000"/>
                    <a:gd name="connsiteX11" fmla="*/ 5714 w 12143"/>
                    <a:gd name="connsiteY11" fmla="*/ 9231 h 10000"/>
                    <a:gd name="connsiteX12" fmla="*/ 8571 w 12143"/>
                    <a:gd name="connsiteY12" fmla="*/ 6923 h 10000"/>
                    <a:gd name="connsiteX13" fmla="*/ 8571 w 12143"/>
                    <a:gd name="connsiteY13" fmla="*/ 6154 h 10000"/>
                    <a:gd name="connsiteX14" fmla="*/ 12143 w 12143"/>
                    <a:gd name="connsiteY14" fmla="*/ 6154 h 10000"/>
                    <a:gd name="connsiteX0" fmla="*/ 10000 w 10000"/>
                    <a:gd name="connsiteY0" fmla="*/ 5962 h 10000"/>
                    <a:gd name="connsiteX1" fmla="*/ 10000 w 10000"/>
                    <a:gd name="connsiteY1" fmla="*/ 6923 h 10000"/>
                    <a:gd name="connsiteX2" fmla="*/ 5714 w 10000"/>
                    <a:gd name="connsiteY2" fmla="*/ 10000 h 10000"/>
                    <a:gd name="connsiteX3" fmla="*/ 0 w 10000"/>
                    <a:gd name="connsiteY3" fmla="*/ 5385 h 10000"/>
                    <a:gd name="connsiteX4" fmla="*/ 5714 w 10000"/>
                    <a:gd name="connsiteY4" fmla="*/ 0 h 10000"/>
                    <a:gd name="connsiteX5" fmla="*/ 10000 w 10000"/>
                    <a:gd name="connsiteY5" fmla="*/ 3077 h 10000"/>
                    <a:gd name="connsiteX6" fmla="*/ 10000 w 10000"/>
                    <a:gd name="connsiteY6" fmla="*/ 3077 h 10000"/>
                    <a:gd name="connsiteX7" fmla="*/ 7143 w 10000"/>
                    <a:gd name="connsiteY7" fmla="*/ 3077 h 10000"/>
                    <a:gd name="connsiteX8" fmla="*/ 7143 w 10000"/>
                    <a:gd name="connsiteY8" fmla="*/ 3077 h 10000"/>
                    <a:gd name="connsiteX9" fmla="*/ 5714 w 10000"/>
                    <a:gd name="connsiteY9" fmla="*/ 1538 h 10000"/>
                    <a:gd name="connsiteX10" fmla="*/ 2857 w 10000"/>
                    <a:gd name="connsiteY10" fmla="*/ 5385 h 10000"/>
                    <a:gd name="connsiteX11" fmla="*/ 5714 w 10000"/>
                    <a:gd name="connsiteY11" fmla="*/ 9231 h 10000"/>
                    <a:gd name="connsiteX12" fmla="*/ 8571 w 10000"/>
                    <a:gd name="connsiteY12" fmla="*/ 6923 h 10000"/>
                    <a:gd name="connsiteX13" fmla="*/ 8571 w 10000"/>
                    <a:gd name="connsiteY13" fmla="*/ 6154 h 10000"/>
                    <a:gd name="connsiteX14" fmla="*/ 10000 w 10000"/>
                    <a:gd name="connsiteY14" fmla="*/ 5962 h 10000"/>
                    <a:gd name="connsiteX0" fmla="*/ 10000 w 10000"/>
                    <a:gd name="connsiteY0" fmla="*/ 5962 h 10000"/>
                    <a:gd name="connsiteX1" fmla="*/ 10000 w 10000"/>
                    <a:gd name="connsiteY1" fmla="*/ 6923 h 10000"/>
                    <a:gd name="connsiteX2" fmla="*/ 5714 w 10000"/>
                    <a:gd name="connsiteY2" fmla="*/ 10000 h 10000"/>
                    <a:gd name="connsiteX3" fmla="*/ 0 w 10000"/>
                    <a:gd name="connsiteY3" fmla="*/ 5385 h 10000"/>
                    <a:gd name="connsiteX4" fmla="*/ 5714 w 10000"/>
                    <a:gd name="connsiteY4" fmla="*/ 0 h 10000"/>
                    <a:gd name="connsiteX5" fmla="*/ 10000 w 10000"/>
                    <a:gd name="connsiteY5" fmla="*/ 3077 h 10000"/>
                    <a:gd name="connsiteX6" fmla="*/ 10000 w 10000"/>
                    <a:gd name="connsiteY6" fmla="*/ 3077 h 10000"/>
                    <a:gd name="connsiteX7" fmla="*/ 7143 w 10000"/>
                    <a:gd name="connsiteY7" fmla="*/ 3077 h 10000"/>
                    <a:gd name="connsiteX8" fmla="*/ 7143 w 10000"/>
                    <a:gd name="connsiteY8" fmla="*/ 3077 h 10000"/>
                    <a:gd name="connsiteX9" fmla="*/ 5714 w 10000"/>
                    <a:gd name="connsiteY9" fmla="*/ 1538 h 10000"/>
                    <a:gd name="connsiteX10" fmla="*/ 2857 w 10000"/>
                    <a:gd name="connsiteY10" fmla="*/ 5385 h 10000"/>
                    <a:gd name="connsiteX11" fmla="*/ 5714 w 10000"/>
                    <a:gd name="connsiteY11" fmla="*/ 9231 h 10000"/>
                    <a:gd name="connsiteX12" fmla="*/ 8571 w 10000"/>
                    <a:gd name="connsiteY12" fmla="*/ 6923 h 10000"/>
                    <a:gd name="connsiteX13" fmla="*/ 7500 w 10000"/>
                    <a:gd name="connsiteY13" fmla="*/ 6154 h 10000"/>
                    <a:gd name="connsiteX14" fmla="*/ 10000 w 10000"/>
                    <a:gd name="connsiteY14" fmla="*/ 5962 h 10000"/>
                    <a:gd name="connsiteX0" fmla="*/ 7500 w 10000"/>
                    <a:gd name="connsiteY0" fmla="*/ 6154 h 10000"/>
                    <a:gd name="connsiteX1" fmla="*/ 10000 w 10000"/>
                    <a:gd name="connsiteY1" fmla="*/ 6923 h 10000"/>
                    <a:gd name="connsiteX2" fmla="*/ 5714 w 10000"/>
                    <a:gd name="connsiteY2" fmla="*/ 10000 h 10000"/>
                    <a:gd name="connsiteX3" fmla="*/ 0 w 10000"/>
                    <a:gd name="connsiteY3" fmla="*/ 5385 h 10000"/>
                    <a:gd name="connsiteX4" fmla="*/ 5714 w 10000"/>
                    <a:gd name="connsiteY4" fmla="*/ 0 h 10000"/>
                    <a:gd name="connsiteX5" fmla="*/ 10000 w 10000"/>
                    <a:gd name="connsiteY5" fmla="*/ 3077 h 10000"/>
                    <a:gd name="connsiteX6" fmla="*/ 10000 w 10000"/>
                    <a:gd name="connsiteY6" fmla="*/ 3077 h 10000"/>
                    <a:gd name="connsiteX7" fmla="*/ 7143 w 10000"/>
                    <a:gd name="connsiteY7" fmla="*/ 3077 h 10000"/>
                    <a:gd name="connsiteX8" fmla="*/ 7143 w 10000"/>
                    <a:gd name="connsiteY8" fmla="*/ 3077 h 10000"/>
                    <a:gd name="connsiteX9" fmla="*/ 5714 w 10000"/>
                    <a:gd name="connsiteY9" fmla="*/ 1538 h 10000"/>
                    <a:gd name="connsiteX10" fmla="*/ 2857 w 10000"/>
                    <a:gd name="connsiteY10" fmla="*/ 5385 h 10000"/>
                    <a:gd name="connsiteX11" fmla="*/ 5714 w 10000"/>
                    <a:gd name="connsiteY11" fmla="*/ 9231 h 10000"/>
                    <a:gd name="connsiteX12" fmla="*/ 8571 w 10000"/>
                    <a:gd name="connsiteY12" fmla="*/ 6923 h 10000"/>
                    <a:gd name="connsiteX13" fmla="*/ 7500 w 10000"/>
                    <a:gd name="connsiteY13" fmla="*/ 6154 h 10000"/>
                    <a:gd name="connsiteX0" fmla="*/ 7500 w 10000"/>
                    <a:gd name="connsiteY0" fmla="*/ 6154 h 10000"/>
                    <a:gd name="connsiteX1" fmla="*/ 10000 w 10000"/>
                    <a:gd name="connsiteY1" fmla="*/ 6923 h 10000"/>
                    <a:gd name="connsiteX2" fmla="*/ 5714 w 10000"/>
                    <a:gd name="connsiteY2" fmla="*/ 10000 h 10000"/>
                    <a:gd name="connsiteX3" fmla="*/ 0 w 10000"/>
                    <a:gd name="connsiteY3" fmla="*/ 5385 h 10000"/>
                    <a:gd name="connsiteX4" fmla="*/ 5714 w 10000"/>
                    <a:gd name="connsiteY4" fmla="*/ 0 h 10000"/>
                    <a:gd name="connsiteX5" fmla="*/ 10000 w 10000"/>
                    <a:gd name="connsiteY5" fmla="*/ 3077 h 10000"/>
                    <a:gd name="connsiteX6" fmla="*/ 10000 w 10000"/>
                    <a:gd name="connsiteY6" fmla="*/ 3077 h 10000"/>
                    <a:gd name="connsiteX7" fmla="*/ 7143 w 10000"/>
                    <a:gd name="connsiteY7" fmla="*/ 3077 h 10000"/>
                    <a:gd name="connsiteX8" fmla="*/ 7143 w 10000"/>
                    <a:gd name="connsiteY8" fmla="*/ 3077 h 10000"/>
                    <a:gd name="connsiteX9" fmla="*/ 5714 w 10000"/>
                    <a:gd name="connsiteY9" fmla="*/ 1538 h 10000"/>
                    <a:gd name="connsiteX10" fmla="*/ 2857 w 10000"/>
                    <a:gd name="connsiteY10" fmla="*/ 5385 h 10000"/>
                    <a:gd name="connsiteX11" fmla="*/ 5714 w 10000"/>
                    <a:gd name="connsiteY11" fmla="*/ 9231 h 10000"/>
                    <a:gd name="connsiteX12" fmla="*/ 8214 w 10000"/>
                    <a:gd name="connsiteY12" fmla="*/ 5577 h 10000"/>
                    <a:gd name="connsiteX13" fmla="*/ 7500 w 10000"/>
                    <a:gd name="connsiteY13" fmla="*/ 6154 h 10000"/>
                    <a:gd name="connsiteX0" fmla="*/ 20000 w 20000"/>
                    <a:gd name="connsiteY0" fmla="*/ 2693 h 10000"/>
                    <a:gd name="connsiteX1" fmla="*/ 10000 w 20000"/>
                    <a:gd name="connsiteY1" fmla="*/ 6923 h 10000"/>
                    <a:gd name="connsiteX2" fmla="*/ 5714 w 20000"/>
                    <a:gd name="connsiteY2" fmla="*/ 10000 h 10000"/>
                    <a:gd name="connsiteX3" fmla="*/ 0 w 20000"/>
                    <a:gd name="connsiteY3" fmla="*/ 5385 h 10000"/>
                    <a:gd name="connsiteX4" fmla="*/ 5714 w 20000"/>
                    <a:gd name="connsiteY4" fmla="*/ 0 h 10000"/>
                    <a:gd name="connsiteX5" fmla="*/ 10000 w 20000"/>
                    <a:gd name="connsiteY5" fmla="*/ 3077 h 10000"/>
                    <a:gd name="connsiteX6" fmla="*/ 10000 w 20000"/>
                    <a:gd name="connsiteY6" fmla="*/ 3077 h 10000"/>
                    <a:gd name="connsiteX7" fmla="*/ 7143 w 20000"/>
                    <a:gd name="connsiteY7" fmla="*/ 3077 h 10000"/>
                    <a:gd name="connsiteX8" fmla="*/ 7143 w 20000"/>
                    <a:gd name="connsiteY8" fmla="*/ 3077 h 10000"/>
                    <a:gd name="connsiteX9" fmla="*/ 5714 w 20000"/>
                    <a:gd name="connsiteY9" fmla="*/ 1538 h 10000"/>
                    <a:gd name="connsiteX10" fmla="*/ 2857 w 20000"/>
                    <a:gd name="connsiteY10" fmla="*/ 5385 h 10000"/>
                    <a:gd name="connsiteX11" fmla="*/ 5714 w 20000"/>
                    <a:gd name="connsiteY11" fmla="*/ 9231 h 10000"/>
                    <a:gd name="connsiteX12" fmla="*/ 8214 w 20000"/>
                    <a:gd name="connsiteY12" fmla="*/ 5577 h 10000"/>
                    <a:gd name="connsiteX13" fmla="*/ 20000 w 20000"/>
                    <a:gd name="connsiteY13" fmla="*/ 2693 h 10000"/>
                    <a:gd name="connsiteX0" fmla="*/ 8214 w 10000"/>
                    <a:gd name="connsiteY0" fmla="*/ 5577 h 10000"/>
                    <a:gd name="connsiteX1" fmla="*/ 10000 w 10000"/>
                    <a:gd name="connsiteY1" fmla="*/ 6923 h 10000"/>
                    <a:gd name="connsiteX2" fmla="*/ 5714 w 10000"/>
                    <a:gd name="connsiteY2" fmla="*/ 10000 h 10000"/>
                    <a:gd name="connsiteX3" fmla="*/ 0 w 10000"/>
                    <a:gd name="connsiteY3" fmla="*/ 5385 h 10000"/>
                    <a:gd name="connsiteX4" fmla="*/ 5714 w 10000"/>
                    <a:gd name="connsiteY4" fmla="*/ 0 h 10000"/>
                    <a:gd name="connsiteX5" fmla="*/ 10000 w 10000"/>
                    <a:gd name="connsiteY5" fmla="*/ 3077 h 10000"/>
                    <a:gd name="connsiteX6" fmla="*/ 10000 w 10000"/>
                    <a:gd name="connsiteY6" fmla="*/ 3077 h 10000"/>
                    <a:gd name="connsiteX7" fmla="*/ 7143 w 10000"/>
                    <a:gd name="connsiteY7" fmla="*/ 3077 h 10000"/>
                    <a:gd name="connsiteX8" fmla="*/ 7143 w 10000"/>
                    <a:gd name="connsiteY8" fmla="*/ 3077 h 10000"/>
                    <a:gd name="connsiteX9" fmla="*/ 5714 w 10000"/>
                    <a:gd name="connsiteY9" fmla="*/ 1538 h 10000"/>
                    <a:gd name="connsiteX10" fmla="*/ 2857 w 10000"/>
                    <a:gd name="connsiteY10" fmla="*/ 5385 h 10000"/>
                    <a:gd name="connsiteX11" fmla="*/ 5714 w 10000"/>
                    <a:gd name="connsiteY11" fmla="*/ 9231 h 10000"/>
                    <a:gd name="connsiteX12" fmla="*/ 8214 w 10000"/>
                    <a:gd name="connsiteY12" fmla="*/ 5577 h 10000"/>
                    <a:gd name="connsiteX0" fmla="*/ 8214 w 10000"/>
                    <a:gd name="connsiteY0" fmla="*/ 5577 h 10032"/>
                    <a:gd name="connsiteX1" fmla="*/ 10000 w 10000"/>
                    <a:gd name="connsiteY1" fmla="*/ 5577 h 10032"/>
                    <a:gd name="connsiteX2" fmla="*/ 5714 w 10000"/>
                    <a:gd name="connsiteY2" fmla="*/ 10000 h 10032"/>
                    <a:gd name="connsiteX3" fmla="*/ 0 w 10000"/>
                    <a:gd name="connsiteY3" fmla="*/ 5385 h 10032"/>
                    <a:gd name="connsiteX4" fmla="*/ 5714 w 10000"/>
                    <a:gd name="connsiteY4" fmla="*/ 0 h 10032"/>
                    <a:gd name="connsiteX5" fmla="*/ 10000 w 10000"/>
                    <a:gd name="connsiteY5" fmla="*/ 3077 h 10032"/>
                    <a:gd name="connsiteX6" fmla="*/ 10000 w 10000"/>
                    <a:gd name="connsiteY6" fmla="*/ 3077 h 10032"/>
                    <a:gd name="connsiteX7" fmla="*/ 7143 w 10000"/>
                    <a:gd name="connsiteY7" fmla="*/ 3077 h 10032"/>
                    <a:gd name="connsiteX8" fmla="*/ 7143 w 10000"/>
                    <a:gd name="connsiteY8" fmla="*/ 3077 h 10032"/>
                    <a:gd name="connsiteX9" fmla="*/ 5714 w 10000"/>
                    <a:gd name="connsiteY9" fmla="*/ 1538 h 10032"/>
                    <a:gd name="connsiteX10" fmla="*/ 2857 w 10000"/>
                    <a:gd name="connsiteY10" fmla="*/ 5385 h 10032"/>
                    <a:gd name="connsiteX11" fmla="*/ 5714 w 10000"/>
                    <a:gd name="connsiteY11" fmla="*/ 9231 h 10032"/>
                    <a:gd name="connsiteX12" fmla="*/ 8214 w 10000"/>
                    <a:gd name="connsiteY12" fmla="*/ 5577 h 10032"/>
                    <a:gd name="connsiteX0" fmla="*/ 8214 w 10000"/>
                    <a:gd name="connsiteY0" fmla="*/ 5577 h 10032"/>
                    <a:gd name="connsiteX1" fmla="*/ 10000 w 10000"/>
                    <a:gd name="connsiteY1" fmla="*/ 5577 h 10032"/>
                    <a:gd name="connsiteX2" fmla="*/ 5714 w 10000"/>
                    <a:gd name="connsiteY2" fmla="*/ 10000 h 10032"/>
                    <a:gd name="connsiteX3" fmla="*/ 0 w 10000"/>
                    <a:gd name="connsiteY3" fmla="*/ 5385 h 10032"/>
                    <a:gd name="connsiteX4" fmla="*/ 5714 w 10000"/>
                    <a:gd name="connsiteY4" fmla="*/ 0 h 10032"/>
                    <a:gd name="connsiteX5" fmla="*/ 10000 w 10000"/>
                    <a:gd name="connsiteY5" fmla="*/ 3077 h 10032"/>
                    <a:gd name="connsiteX6" fmla="*/ 10000 w 10000"/>
                    <a:gd name="connsiteY6" fmla="*/ 3077 h 10032"/>
                    <a:gd name="connsiteX7" fmla="*/ 7143 w 10000"/>
                    <a:gd name="connsiteY7" fmla="*/ 3077 h 10032"/>
                    <a:gd name="connsiteX8" fmla="*/ 7143 w 10000"/>
                    <a:gd name="connsiteY8" fmla="*/ 3077 h 10032"/>
                    <a:gd name="connsiteX9" fmla="*/ 5714 w 10000"/>
                    <a:gd name="connsiteY9" fmla="*/ 1538 h 10032"/>
                    <a:gd name="connsiteX10" fmla="*/ 2857 w 10000"/>
                    <a:gd name="connsiteY10" fmla="*/ 5385 h 10032"/>
                    <a:gd name="connsiteX11" fmla="*/ 5714 w 10000"/>
                    <a:gd name="connsiteY11" fmla="*/ 8654 h 10032"/>
                    <a:gd name="connsiteX12" fmla="*/ 8214 w 10000"/>
                    <a:gd name="connsiteY12" fmla="*/ 5577 h 10032"/>
                    <a:gd name="connsiteX0" fmla="*/ 8214 w 10000"/>
                    <a:gd name="connsiteY0" fmla="*/ 5577 h 10032"/>
                    <a:gd name="connsiteX1" fmla="*/ 10000 w 10000"/>
                    <a:gd name="connsiteY1" fmla="*/ 5577 h 10032"/>
                    <a:gd name="connsiteX2" fmla="*/ 5714 w 10000"/>
                    <a:gd name="connsiteY2" fmla="*/ 10000 h 10032"/>
                    <a:gd name="connsiteX3" fmla="*/ 0 w 10000"/>
                    <a:gd name="connsiteY3" fmla="*/ 5385 h 10032"/>
                    <a:gd name="connsiteX4" fmla="*/ 5714 w 10000"/>
                    <a:gd name="connsiteY4" fmla="*/ 0 h 10032"/>
                    <a:gd name="connsiteX5" fmla="*/ 10000 w 10000"/>
                    <a:gd name="connsiteY5" fmla="*/ 3077 h 10032"/>
                    <a:gd name="connsiteX6" fmla="*/ 10000 w 10000"/>
                    <a:gd name="connsiteY6" fmla="*/ 3077 h 10032"/>
                    <a:gd name="connsiteX7" fmla="*/ 7143 w 10000"/>
                    <a:gd name="connsiteY7" fmla="*/ 3077 h 10032"/>
                    <a:gd name="connsiteX8" fmla="*/ 7143 w 10000"/>
                    <a:gd name="connsiteY8" fmla="*/ 3077 h 10032"/>
                    <a:gd name="connsiteX9" fmla="*/ 5714 w 10000"/>
                    <a:gd name="connsiteY9" fmla="*/ 1538 h 10032"/>
                    <a:gd name="connsiteX10" fmla="*/ 2857 w 10000"/>
                    <a:gd name="connsiteY10" fmla="*/ 5385 h 10032"/>
                    <a:gd name="connsiteX11" fmla="*/ 5714 w 10000"/>
                    <a:gd name="connsiteY11" fmla="*/ 8077 h 10032"/>
                    <a:gd name="connsiteX12" fmla="*/ 8214 w 10000"/>
                    <a:gd name="connsiteY12" fmla="*/ 5577 h 10032"/>
                    <a:gd name="connsiteX0" fmla="*/ 8214 w 10000"/>
                    <a:gd name="connsiteY0" fmla="*/ 5577 h 9840"/>
                    <a:gd name="connsiteX1" fmla="*/ 10000 w 10000"/>
                    <a:gd name="connsiteY1" fmla="*/ 5577 h 9840"/>
                    <a:gd name="connsiteX2" fmla="*/ 7500 w 10000"/>
                    <a:gd name="connsiteY2" fmla="*/ 9808 h 9840"/>
                    <a:gd name="connsiteX3" fmla="*/ 0 w 10000"/>
                    <a:gd name="connsiteY3" fmla="*/ 5385 h 9840"/>
                    <a:gd name="connsiteX4" fmla="*/ 5714 w 10000"/>
                    <a:gd name="connsiteY4" fmla="*/ 0 h 9840"/>
                    <a:gd name="connsiteX5" fmla="*/ 10000 w 10000"/>
                    <a:gd name="connsiteY5" fmla="*/ 3077 h 9840"/>
                    <a:gd name="connsiteX6" fmla="*/ 10000 w 10000"/>
                    <a:gd name="connsiteY6" fmla="*/ 3077 h 9840"/>
                    <a:gd name="connsiteX7" fmla="*/ 7143 w 10000"/>
                    <a:gd name="connsiteY7" fmla="*/ 3077 h 9840"/>
                    <a:gd name="connsiteX8" fmla="*/ 7143 w 10000"/>
                    <a:gd name="connsiteY8" fmla="*/ 3077 h 9840"/>
                    <a:gd name="connsiteX9" fmla="*/ 5714 w 10000"/>
                    <a:gd name="connsiteY9" fmla="*/ 1538 h 9840"/>
                    <a:gd name="connsiteX10" fmla="*/ 2857 w 10000"/>
                    <a:gd name="connsiteY10" fmla="*/ 5385 h 9840"/>
                    <a:gd name="connsiteX11" fmla="*/ 5714 w 10000"/>
                    <a:gd name="connsiteY11" fmla="*/ 8077 h 9840"/>
                    <a:gd name="connsiteX12" fmla="*/ 8214 w 10000"/>
                    <a:gd name="connsiteY12" fmla="*/ 5577 h 9840"/>
                    <a:gd name="connsiteX0" fmla="*/ 8214 w 10000"/>
                    <a:gd name="connsiteY0" fmla="*/ 5668 h 10000"/>
                    <a:gd name="connsiteX1" fmla="*/ 10000 w 10000"/>
                    <a:gd name="connsiteY1" fmla="*/ 5668 h 10000"/>
                    <a:gd name="connsiteX2" fmla="*/ 7500 w 10000"/>
                    <a:gd name="connsiteY2" fmla="*/ 9967 h 10000"/>
                    <a:gd name="connsiteX3" fmla="*/ 0 w 10000"/>
                    <a:gd name="connsiteY3" fmla="*/ 5473 h 10000"/>
                    <a:gd name="connsiteX4" fmla="*/ 5714 w 10000"/>
                    <a:gd name="connsiteY4" fmla="*/ 0 h 10000"/>
                    <a:gd name="connsiteX5" fmla="*/ 10000 w 10000"/>
                    <a:gd name="connsiteY5" fmla="*/ 3127 h 10000"/>
                    <a:gd name="connsiteX6" fmla="*/ 10000 w 10000"/>
                    <a:gd name="connsiteY6" fmla="*/ 3127 h 10000"/>
                    <a:gd name="connsiteX7" fmla="*/ 7143 w 10000"/>
                    <a:gd name="connsiteY7" fmla="*/ 3127 h 10000"/>
                    <a:gd name="connsiteX8" fmla="*/ 7143 w 10000"/>
                    <a:gd name="connsiteY8" fmla="*/ 3127 h 10000"/>
                    <a:gd name="connsiteX9" fmla="*/ 5714 w 10000"/>
                    <a:gd name="connsiteY9" fmla="*/ 1563 h 10000"/>
                    <a:gd name="connsiteX10" fmla="*/ 2857 w 10000"/>
                    <a:gd name="connsiteY10" fmla="*/ 5473 h 10000"/>
                    <a:gd name="connsiteX11" fmla="*/ 5714 w 10000"/>
                    <a:gd name="connsiteY11" fmla="*/ 8208 h 10000"/>
                    <a:gd name="connsiteX12" fmla="*/ 8214 w 10000"/>
                    <a:gd name="connsiteY12" fmla="*/ 5668 h 10000"/>
                    <a:gd name="connsiteX0" fmla="*/ 9167 w 10953"/>
                    <a:gd name="connsiteY0" fmla="*/ 5668 h 10000"/>
                    <a:gd name="connsiteX1" fmla="*/ 10953 w 10953"/>
                    <a:gd name="connsiteY1" fmla="*/ 5668 h 10000"/>
                    <a:gd name="connsiteX2" fmla="*/ 5596 w 10953"/>
                    <a:gd name="connsiteY2" fmla="*/ 9967 h 10000"/>
                    <a:gd name="connsiteX3" fmla="*/ 953 w 10953"/>
                    <a:gd name="connsiteY3" fmla="*/ 5473 h 10000"/>
                    <a:gd name="connsiteX4" fmla="*/ 6667 w 10953"/>
                    <a:gd name="connsiteY4" fmla="*/ 0 h 10000"/>
                    <a:gd name="connsiteX5" fmla="*/ 10953 w 10953"/>
                    <a:gd name="connsiteY5" fmla="*/ 3127 h 10000"/>
                    <a:gd name="connsiteX6" fmla="*/ 10953 w 10953"/>
                    <a:gd name="connsiteY6" fmla="*/ 3127 h 10000"/>
                    <a:gd name="connsiteX7" fmla="*/ 8096 w 10953"/>
                    <a:gd name="connsiteY7" fmla="*/ 3127 h 10000"/>
                    <a:gd name="connsiteX8" fmla="*/ 8096 w 10953"/>
                    <a:gd name="connsiteY8" fmla="*/ 3127 h 10000"/>
                    <a:gd name="connsiteX9" fmla="*/ 6667 w 10953"/>
                    <a:gd name="connsiteY9" fmla="*/ 1563 h 10000"/>
                    <a:gd name="connsiteX10" fmla="*/ 3810 w 10953"/>
                    <a:gd name="connsiteY10" fmla="*/ 5473 h 10000"/>
                    <a:gd name="connsiteX11" fmla="*/ 6667 w 10953"/>
                    <a:gd name="connsiteY11" fmla="*/ 8208 h 10000"/>
                    <a:gd name="connsiteX12" fmla="*/ 9167 w 10953"/>
                    <a:gd name="connsiteY12" fmla="*/ 5668 h 10000"/>
                    <a:gd name="connsiteX0" fmla="*/ 8214 w 10000"/>
                    <a:gd name="connsiteY0" fmla="*/ 5668 h 10000"/>
                    <a:gd name="connsiteX1" fmla="*/ 10000 w 10000"/>
                    <a:gd name="connsiteY1" fmla="*/ 5668 h 10000"/>
                    <a:gd name="connsiteX2" fmla="*/ 4643 w 10000"/>
                    <a:gd name="connsiteY2" fmla="*/ 9967 h 10000"/>
                    <a:gd name="connsiteX3" fmla="*/ 0 w 10000"/>
                    <a:gd name="connsiteY3" fmla="*/ 5473 h 10000"/>
                    <a:gd name="connsiteX4" fmla="*/ 5714 w 10000"/>
                    <a:gd name="connsiteY4" fmla="*/ 0 h 10000"/>
                    <a:gd name="connsiteX5" fmla="*/ 10000 w 10000"/>
                    <a:gd name="connsiteY5" fmla="*/ 3127 h 10000"/>
                    <a:gd name="connsiteX6" fmla="*/ 10000 w 10000"/>
                    <a:gd name="connsiteY6" fmla="*/ 3127 h 10000"/>
                    <a:gd name="connsiteX7" fmla="*/ 7143 w 10000"/>
                    <a:gd name="connsiteY7" fmla="*/ 3127 h 10000"/>
                    <a:gd name="connsiteX8" fmla="*/ 7143 w 10000"/>
                    <a:gd name="connsiteY8" fmla="*/ 3127 h 10000"/>
                    <a:gd name="connsiteX9" fmla="*/ 5714 w 10000"/>
                    <a:gd name="connsiteY9" fmla="*/ 1563 h 10000"/>
                    <a:gd name="connsiteX10" fmla="*/ 2857 w 10000"/>
                    <a:gd name="connsiteY10" fmla="*/ 5473 h 10000"/>
                    <a:gd name="connsiteX11" fmla="*/ 5714 w 10000"/>
                    <a:gd name="connsiteY11" fmla="*/ 8208 h 10000"/>
                    <a:gd name="connsiteX12" fmla="*/ 8214 w 10000"/>
                    <a:gd name="connsiteY12" fmla="*/ 5668 h 10000"/>
                    <a:gd name="connsiteX0" fmla="*/ 8214 w 10000"/>
                    <a:gd name="connsiteY0" fmla="*/ 5668 h 10195"/>
                    <a:gd name="connsiteX1" fmla="*/ 10000 w 10000"/>
                    <a:gd name="connsiteY1" fmla="*/ 5668 h 10195"/>
                    <a:gd name="connsiteX2" fmla="*/ 4643 w 10000"/>
                    <a:gd name="connsiteY2" fmla="*/ 9967 h 10195"/>
                    <a:gd name="connsiteX3" fmla="*/ 0 w 10000"/>
                    <a:gd name="connsiteY3" fmla="*/ 5473 h 10195"/>
                    <a:gd name="connsiteX4" fmla="*/ 5714 w 10000"/>
                    <a:gd name="connsiteY4" fmla="*/ 0 h 10195"/>
                    <a:gd name="connsiteX5" fmla="*/ 10000 w 10000"/>
                    <a:gd name="connsiteY5" fmla="*/ 3127 h 10195"/>
                    <a:gd name="connsiteX6" fmla="*/ 10000 w 10000"/>
                    <a:gd name="connsiteY6" fmla="*/ 3127 h 10195"/>
                    <a:gd name="connsiteX7" fmla="*/ 7143 w 10000"/>
                    <a:gd name="connsiteY7" fmla="*/ 3127 h 10195"/>
                    <a:gd name="connsiteX8" fmla="*/ 7143 w 10000"/>
                    <a:gd name="connsiteY8" fmla="*/ 3127 h 10195"/>
                    <a:gd name="connsiteX9" fmla="*/ 5714 w 10000"/>
                    <a:gd name="connsiteY9" fmla="*/ 1563 h 10195"/>
                    <a:gd name="connsiteX10" fmla="*/ 2857 w 10000"/>
                    <a:gd name="connsiteY10" fmla="*/ 5473 h 10195"/>
                    <a:gd name="connsiteX11" fmla="*/ 5714 w 10000"/>
                    <a:gd name="connsiteY11" fmla="*/ 8208 h 10195"/>
                    <a:gd name="connsiteX12" fmla="*/ 8214 w 10000"/>
                    <a:gd name="connsiteY12" fmla="*/ 5668 h 10195"/>
                    <a:gd name="connsiteX0" fmla="*/ 7143 w 10000"/>
                    <a:gd name="connsiteY0" fmla="*/ 5668 h 10195"/>
                    <a:gd name="connsiteX1" fmla="*/ 10000 w 10000"/>
                    <a:gd name="connsiteY1" fmla="*/ 5668 h 10195"/>
                    <a:gd name="connsiteX2" fmla="*/ 4643 w 10000"/>
                    <a:gd name="connsiteY2" fmla="*/ 9967 h 10195"/>
                    <a:gd name="connsiteX3" fmla="*/ 0 w 10000"/>
                    <a:gd name="connsiteY3" fmla="*/ 5473 h 10195"/>
                    <a:gd name="connsiteX4" fmla="*/ 5714 w 10000"/>
                    <a:gd name="connsiteY4" fmla="*/ 0 h 10195"/>
                    <a:gd name="connsiteX5" fmla="*/ 10000 w 10000"/>
                    <a:gd name="connsiteY5" fmla="*/ 3127 h 10195"/>
                    <a:gd name="connsiteX6" fmla="*/ 10000 w 10000"/>
                    <a:gd name="connsiteY6" fmla="*/ 3127 h 10195"/>
                    <a:gd name="connsiteX7" fmla="*/ 7143 w 10000"/>
                    <a:gd name="connsiteY7" fmla="*/ 3127 h 10195"/>
                    <a:gd name="connsiteX8" fmla="*/ 7143 w 10000"/>
                    <a:gd name="connsiteY8" fmla="*/ 3127 h 10195"/>
                    <a:gd name="connsiteX9" fmla="*/ 5714 w 10000"/>
                    <a:gd name="connsiteY9" fmla="*/ 1563 h 10195"/>
                    <a:gd name="connsiteX10" fmla="*/ 2857 w 10000"/>
                    <a:gd name="connsiteY10" fmla="*/ 5473 h 10195"/>
                    <a:gd name="connsiteX11" fmla="*/ 5714 w 10000"/>
                    <a:gd name="connsiteY11" fmla="*/ 8208 h 10195"/>
                    <a:gd name="connsiteX12" fmla="*/ 7143 w 10000"/>
                    <a:gd name="connsiteY12" fmla="*/ 5668 h 10195"/>
                    <a:gd name="connsiteX0" fmla="*/ 7857 w 10000"/>
                    <a:gd name="connsiteY0" fmla="*/ 6409 h 10195"/>
                    <a:gd name="connsiteX1" fmla="*/ 10000 w 10000"/>
                    <a:gd name="connsiteY1" fmla="*/ 5668 h 10195"/>
                    <a:gd name="connsiteX2" fmla="*/ 4643 w 10000"/>
                    <a:gd name="connsiteY2" fmla="*/ 9967 h 10195"/>
                    <a:gd name="connsiteX3" fmla="*/ 0 w 10000"/>
                    <a:gd name="connsiteY3" fmla="*/ 5473 h 10195"/>
                    <a:gd name="connsiteX4" fmla="*/ 5714 w 10000"/>
                    <a:gd name="connsiteY4" fmla="*/ 0 h 10195"/>
                    <a:gd name="connsiteX5" fmla="*/ 10000 w 10000"/>
                    <a:gd name="connsiteY5" fmla="*/ 3127 h 10195"/>
                    <a:gd name="connsiteX6" fmla="*/ 10000 w 10000"/>
                    <a:gd name="connsiteY6" fmla="*/ 3127 h 10195"/>
                    <a:gd name="connsiteX7" fmla="*/ 7143 w 10000"/>
                    <a:gd name="connsiteY7" fmla="*/ 3127 h 10195"/>
                    <a:gd name="connsiteX8" fmla="*/ 7143 w 10000"/>
                    <a:gd name="connsiteY8" fmla="*/ 3127 h 10195"/>
                    <a:gd name="connsiteX9" fmla="*/ 5714 w 10000"/>
                    <a:gd name="connsiteY9" fmla="*/ 1563 h 10195"/>
                    <a:gd name="connsiteX10" fmla="*/ 2857 w 10000"/>
                    <a:gd name="connsiteY10" fmla="*/ 5473 h 10195"/>
                    <a:gd name="connsiteX11" fmla="*/ 5714 w 10000"/>
                    <a:gd name="connsiteY11" fmla="*/ 8208 h 10195"/>
                    <a:gd name="connsiteX12" fmla="*/ 7857 w 10000"/>
                    <a:gd name="connsiteY12" fmla="*/ 6409 h 10195"/>
                    <a:gd name="connsiteX0" fmla="*/ 7857 w 10000"/>
                    <a:gd name="connsiteY0" fmla="*/ 6409 h 10195"/>
                    <a:gd name="connsiteX1" fmla="*/ 10000 w 10000"/>
                    <a:gd name="connsiteY1" fmla="*/ 6966 h 10195"/>
                    <a:gd name="connsiteX2" fmla="*/ 4643 w 10000"/>
                    <a:gd name="connsiteY2" fmla="*/ 9967 h 10195"/>
                    <a:gd name="connsiteX3" fmla="*/ 0 w 10000"/>
                    <a:gd name="connsiteY3" fmla="*/ 5473 h 10195"/>
                    <a:gd name="connsiteX4" fmla="*/ 5714 w 10000"/>
                    <a:gd name="connsiteY4" fmla="*/ 0 h 10195"/>
                    <a:gd name="connsiteX5" fmla="*/ 10000 w 10000"/>
                    <a:gd name="connsiteY5" fmla="*/ 3127 h 10195"/>
                    <a:gd name="connsiteX6" fmla="*/ 10000 w 10000"/>
                    <a:gd name="connsiteY6" fmla="*/ 3127 h 10195"/>
                    <a:gd name="connsiteX7" fmla="*/ 7143 w 10000"/>
                    <a:gd name="connsiteY7" fmla="*/ 3127 h 10195"/>
                    <a:gd name="connsiteX8" fmla="*/ 7143 w 10000"/>
                    <a:gd name="connsiteY8" fmla="*/ 3127 h 10195"/>
                    <a:gd name="connsiteX9" fmla="*/ 5714 w 10000"/>
                    <a:gd name="connsiteY9" fmla="*/ 1563 h 10195"/>
                    <a:gd name="connsiteX10" fmla="*/ 2857 w 10000"/>
                    <a:gd name="connsiteY10" fmla="*/ 5473 h 10195"/>
                    <a:gd name="connsiteX11" fmla="*/ 5714 w 10000"/>
                    <a:gd name="connsiteY11" fmla="*/ 8208 h 10195"/>
                    <a:gd name="connsiteX12" fmla="*/ 7857 w 10000"/>
                    <a:gd name="connsiteY12" fmla="*/ 6409 h 10195"/>
                    <a:gd name="connsiteX0" fmla="*/ 7857 w 10000"/>
                    <a:gd name="connsiteY0" fmla="*/ 6409 h 10195"/>
                    <a:gd name="connsiteX1" fmla="*/ 10000 w 10000"/>
                    <a:gd name="connsiteY1" fmla="*/ 6039 h 10195"/>
                    <a:gd name="connsiteX2" fmla="*/ 4643 w 10000"/>
                    <a:gd name="connsiteY2" fmla="*/ 9967 h 10195"/>
                    <a:gd name="connsiteX3" fmla="*/ 0 w 10000"/>
                    <a:gd name="connsiteY3" fmla="*/ 5473 h 10195"/>
                    <a:gd name="connsiteX4" fmla="*/ 5714 w 10000"/>
                    <a:gd name="connsiteY4" fmla="*/ 0 h 10195"/>
                    <a:gd name="connsiteX5" fmla="*/ 10000 w 10000"/>
                    <a:gd name="connsiteY5" fmla="*/ 3127 h 10195"/>
                    <a:gd name="connsiteX6" fmla="*/ 10000 w 10000"/>
                    <a:gd name="connsiteY6" fmla="*/ 3127 h 10195"/>
                    <a:gd name="connsiteX7" fmla="*/ 7143 w 10000"/>
                    <a:gd name="connsiteY7" fmla="*/ 3127 h 10195"/>
                    <a:gd name="connsiteX8" fmla="*/ 7143 w 10000"/>
                    <a:gd name="connsiteY8" fmla="*/ 3127 h 10195"/>
                    <a:gd name="connsiteX9" fmla="*/ 5714 w 10000"/>
                    <a:gd name="connsiteY9" fmla="*/ 1563 h 10195"/>
                    <a:gd name="connsiteX10" fmla="*/ 2857 w 10000"/>
                    <a:gd name="connsiteY10" fmla="*/ 5473 h 10195"/>
                    <a:gd name="connsiteX11" fmla="*/ 5714 w 10000"/>
                    <a:gd name="connsiteY11" fmla="*/ 8208 h 10195"/>
                    <a:gd name="connsiteX12" fmla="*/ 7857 w 10000"/>
                    <a:gd name="connsiteY12" fmla="*/ 6409 h 10195"/>
                    <a:gd name="connsiteX0" fmla="*/ 7857 w 10000"/>
                    <a:gd name="connsiteY0" fmla="*/ 6409 h 10195"/>
                    <a:gd name="connsiteX1" fmla="*/ 10000 w 10000"/>
                    <a:gd name="connsiteY1" fmla="*/ 6595 h 10195"/>
                    <a:gd name="connsiteX2" fmla="*/ 4643 w 10000"/>
                    <a:gd name="connsiteY2" fmla="*/ 9967 h 10195"/>
                    <a:gd name="connsiteX3" fmla="*/ 0 w 10000"/>
                    <a:gd name="connsiteY3" fmla="*/ 5473 h 10195"/>
                    <a:gd name="connsiteX4" fmla="*/ 5714 w 10000"/>
                    <a:gd name="connsiteY4" fmla="*/ 0 h 10195"/>
                    <a:gd name="connsiteX5" fmla="*/ 10000 w 10000"/>
                    <a:gd name="connsiteY5" fmla="*/ 3127 h 10195"/>
                    <a:gd name="connsiteX6" fmla="*/ 10000 w 10000"/>
                    <a:gd name="connsiteY6" fmla="*/ 3127 h 10195"/>
                    <a:gd name="connsiteX7" fmla="*/ 7143 w 10000"/>
                    <a:gd name="connsiteY7" fmla="*/ 3127 h 10195"/>
                    <a:gd name="connsiteX8" fmla="*/ 7143 w 10000"/>
                    <a:gd name="connsiteY8" fmla="*/ 3127 h 10195"/>
                    <a:gd name="connsiteX9" fmla="*/ 5714 w 10000"/>
                    <a:gd name="connsiteY9" fmla="*/ 1563 h 10195"/>
                    <a:gd name="connsiteX10" fmla="*/ 2857 w 10000"/>
                    <a:gd name="connsiteY10" fmla="*/ 5473 h 10195"/>
                    <a:gd name="connsiteX11" fmla="*/ 5714 w 10000"/>
                    <a:gd name="connsiteY11" fmla="*/ 8208 h 10195"/>
                    <a:gd name="connsiteX12" fmla="*/ 7857 w 10000"/>
                    <a:gd name="connsiteY12" fmla="*/ 6409 h 10195"/>
                    <a:gd name="connsiteX0" fmla="*/ 7857 w 10000"/>
                    <a:gd name="connsiteY0" fmla="*/ 6594 h 10195"/>
                    <a:gd name="connsiteX1" fmla="*/ 10000 w 10000"/>
                    <a:gd name="connsiteY1" fmla="*/ 6595 h 10195"/>
                    <a:gd name="connsiteX2" fmla="*/ 4643 w 10000"/>
                    <a:gd name="connsiteY2" fmla="*/ 9967 h 10195"/>
                    <a:gd name="connsiteX3" fmla="*/ 0 w 10000"/>
                    <a:gd name="connsiteY3" fmla="*/ 5473 h 10195"/>
                    <a:gd name="connsiteX4" fmla="*/ 5714 w 10000"/>
                    <a:gd name="connsiteY4" fmla="*/ 0 h 10195"/>
                    <a:gd name="connsiteX5" fmla="*/ 10000 w 10000"/>
                    <a:gd name="connsiteY5" fmla="*/ 3127 h 10195"/>
                    <a:gd name="connsiteX6" fmla="*/ 10000 w 10000"/>
                    <a:gd name="connsiteY6" fmla="*/ 3127 h 10195"/>
                    <a:gd name="connsiteX7" fmla="*/ 7143 w 10000"/>
                    <a:gd name="connsiteY7" fmla="*/ 3127 h 10195"/>
                    <a:gd name="connsiteX8" fmla="*/ 7143 w 10000"/>
                    <a:gd name="connsiteY8" fmla="*/ 3127 h 10195"/>
                    <a:gd name="connsiteX9" fmla="*/ 5714 w 10000"/>
                    <a:gd name="connsiteY9" fmla="*/ 1563 h 10195"/>
                    <a:gd name="connsiteX10" fmla="*/ 2857 w 10000"/>
                    <a:gd name="connsiteY10" fmla="*/ 5473 h 10195"/>
                    <a:gd name="connsiteX11" fmla="*/ 5714 w 10000"/>
                    <a:gd name="connsiteY11" fmla="*/ 8208 h 10195"/>
                    <a:gd name="connsiteX12" fmla="*/ 7857 w 10000"/>
                    <a:gd name="connsiteY12" fmla="*/ 6594 h 10195"/>
                    <a:gd name="connsiteX0" fmla="*/ 7857 w 10000"/>
                    <a:gd name="connsiteY0" fmla="*/ 6594 h 10195"/>
                    <a:gd name="connsiteX1" fmla="*/ 10000 w 10000"/>
                    <a:gd name="connsiteY1" fmla="*/ 6595 h 10195"/>
                    <a:gd name="connsiteX2" fmla="*/ 4643 w 10000"/>
                    <a:gd name="connsiteY2" fmla="*/ 9967 h 10195"/>
                    <a:gd name="connsiteX3" fmla="*/ 0 w 10000"/>
                    <a:gd name="connsiteY3" fmla="*/ 5473 h 10195"/>
                    <a:gd name="connsiteX4" fmla="*/ 5714 w 10000"/>
                    <a:gd name="connsiteY4" fmla="*/ 0 h 10195"/>
                    <a:gd name="connsiteX5" fmla="*/ 10000 w 10000"/>
                    <a:gd name="connsiteY5" fmla="*/ 3127 h 10195"/>
                    <a:gd name="connsiteX6" fmla="*/ 10000 w 10000"/>
                    <a:gd name="connsiteY6" fmla="*/ 3127 h 10195"/>
                    <a:gd name="connsiteX7" fmla="*/ 7143 w 10000"/>
                    <a:gd name="connsiteY7" fmla="*/ 3127 h 10195"/>
                    <a:gd name="connsiteX8" fmla="*/ 7143 w 10000"/>
                    <a:gd name="connsiteY8" fmla="*/ 3127 h 10195"/>
                    <a:gd name="connsiteX9" fmla="*/ 5714 w 10000"/>
                    <a:gd name="connsiteY9" fmla="*/ 1563 h 10195"/>
                    <a:gd name="connsiteX10" fmla="*/ 2857 w 10000"/>
                    <a:gd name="connsiteY10" fmla="*/ 5473 h 10195"/>
                    <a:gd name="connsiteX11" fmla="*/ 5357 w 10000"/>
                    <a:gd name="connsiteY11" fmla="*/ 8393 h 10195"/>
                    <a:gd name="connsiteX12" fmla="*/ 7857 w 10000"/>
                    <a:gd name="connsiteY12" fmla="*/ 6594 h 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195">
                      <a:moveTo>
                        <a:pt x="7857" y="6594"/>
                      </a:moveTo>
                      <a:lnTo>
                        <a:pt x="10000" y="6595"/>
                      </a:lnTo>
                      <a:cubicBezTo>
                        <a:pt x="10000" y="8159"/>
                        <a:pt x="8810" y="10195"/>
                        <a:pt x="4643" y="9967"/>
                      </a:cubicBezTo>
                      <a:cubicBezTo>
                        <a:pt x="2976" y="9935"/>
                        <a:pt x="0" y="8600"/>
                        <a:pt x="0" y="5473"/>
                      </a:cubicBezTo>
                      <a:cubicBezTo>
                        <a:pt x="0" y="1563"/>
                        <a:pt x="1429" y="0"/>
                        <a:pt x="5714" y="0"/>
                      </a:cubicBezTo>
                      <a:cubicBezTo>
                        <a:pt x="10000" y="0"/>
                        <a:pt x="10000" y="2346"/>
                        <a:pt x="10000" y="3127"/>
                      </a:cubicBezTo>
                      <a:lnTo>
                        <a:pt x="10000" y="3127"/>
                      </a:lnTo>
                      <a:lnTo>
                        <a:pt x="7143" y="3127"/>
                      </a:lnTo>
                      <a:lnTo>
                        <a:pt x="7143" y="3127"/>
                      </a:lnTo>
                      <a:cubicBezTo>
                        <a:pt x="7143" y="2346"/>
                        <a:pt x="7143" y="1563"/>
                        <a:pt x="5714" y="1563"/>
                      </a:cubicBezTo>
                      <a:cubicBezTo>
                        <a:pt x="2857" y="1563"/>
                        <a:pt x="2916" y="4335"/>
                        <a:pt x="2857" y="5473"/>
                      </a:cubicBezTo>
                      <a:cubicBezTo>
                        <a:pt x="2798" y="6611"/>
                        <a:pt x="2500" y="8393"/>
                        <a:pt x="5357" y="8393"/>
                      </a:cubicBezTo>
                      <a:cubicBezTo>
                        <a:pt x="6786" y="8393"/>
                        <a:pt x="7857" y="7375"/>
                        <a:pt x="7857" y="659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36" name="Picture 3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62003" y="3137186"/>
              <a:ext cx="768242" cy="768242"/>
            </a:xfrm>
            <a:prstGeom prst="rect">
              <a:avLst/>
            </a:prstGeom>
          </p:spPr>
        </p:pic>
      </p:grpSp>
      <p:sp>
        <p:nvSpPr>
          <p:cNvPr id="20" name="TextBox 19"/>
          <p:cNvSpPr txBox="1"/>
          <p:nvPr/>
        </p:nvSpPr>
        <p:spPr>
          <a:xfrm>
            <a:off x="4597402" y="1346200"/>
            <a:ext cx="4241798" cy="1569660"/>
          </a:xfrm>
          <a:prstGeom prst="rect">
            <a:avLst/>
          </a:prstGeom>
          <a:noFill/>
        </p:spPr>
        <p:txBody>
          <a:bodyPr wrap="square" rtlCol="0">
            <a:spAutoFit/>
          </a:bodyPr>
          <a:lstStyle/>
          <a:p>
            <a:pPr marL="285750" indent="-285750">
              <a:buFont typeface="Arial"/>
              <a:buChar char="•"/>
            </a:pPr>
            <a:endParaRPr lang="en-US" sz="1600" dirty="0">
              <a:solidFill>
                <a:schemeClr val="bg1"/>
              </a:solidFill>
            </a:endParaRPr>
          </a:p>
          <a:p>
            <a:pPr marL="285750" indent="-285750">
              <a:buFont typeface="Arial"/>
              <a:buChar char="•"/>
            </a:pPr>
            <a:r>
              <a:rPr lang="en-US" sz="1600" dirty="0">
                <a:solidFill>
                  <a:schemeClr val="bg1"/>
                </a:solidFill>
              </a:rPr>
              <a:t>On-premise accessed over VPN.</a:t>
            </a:r>
          </a:p>
          <a:p>
            <a:pPr marL="285750" indent="-285750">
              <a:buFont typeface="Arial"/>
              <a:buChar char="•"/>
            </a:pPr>
            <a:r>
              <a:rPr lang="en-US" sz="1600" dirty="0">
                <a:solidFill>
                  <a:schemeClr val="bg1"/>
                </a:solidFill>
              </a:rPr>
              <a:t>Replicated to AWS </a:t>
            </a:r>
            <a:r>
              <a:rPr lang="en-US" sz="1400" dirty="0">
                <a:solidFill>
                  <a:schemeClr val="bg1"/>
                </a:solidFill>
              </a:rPr>
              <a:t>(read-only or read/write)</a:t>
            </a:r>
            <a:endParaRPr lang="en-US" sz="1600" dirty="0">
              <a:solidFill>
                <a:schemeClr val="bg1"/>
              </a:solidFill>
            </a:endParaRPr>
          </a:p>
          <a:p>
            <a:pPr marL="285750" indent="-285750">
              <a:buFont typeface="Arial"/>
              <a:buChar char="•"/>
            </a:pPr>
            <a:r>
              <a:rPr lang="en-US" sz="1600" dirty="0">
                <a:solidFill>
                  <a:schemeClr val="bg1"/>
                </a:solidFill>
              </a:rPr>
              <a:t>Federated (one-way trusts, ADFS).</a:t>
            </a:r>
          </a:p>
          <a:p>
            <a:pPr marL="285750" indent="-285750">
              <a:buFont typeface="Arial"/>
              <a:buChar char="•"/>
            </a:pPr>
            <a:r>
              <a:rPr lang="en-US" sz="1600" dirty="0">
                <a:solidFill>
                  <a:schemeClr val="bg1"/>
                </a:solidFill>
              </a:rPr>
              <a:t>Managed Samba-based directories via AWS Directory Services.</a:t>
            </a:r>
          </a:p>
        </p:txBody>
      </p:sp>
      <p:sp>
        <p:nvSpPr>
          <p:cNvPr id="3" name="Rectangle 2"/>
          <p:cNvSpPr/>
          <p:nvPr/>
        </p:nvSpPr>
        <p:spPr>
          <a:xfrm>
            <a:off x="342900" y="1652885"/>
            <a:ext cx="3771900" cy="861774"/>
          </a:xfrm>
          <a:prstGeom prst="rect">
            <a:avLst/>
          </a:prstGeom>
        </p:spPr>
        <p:txBody>
          <a:bodyPr wrap="square">
            <a:spAutoFit/>
          </a:bodyPr>
          <a:lstStyle/>
          <a:p>
            <a:pPr marL="285750" indent="-285750">
              <a:spcBef>
                <a:spcPct val="0"/>
              </a:spcBef>
              <a:buFont typeface="Arial"/>
              <a:buChar char="•"/>
            </a:pPr>
            <a:r>
              <a:rPr lang="en-US" sz="1600" dirty="0">
                <a:solidFill>
                  <a:schemeClr val="bg1"/>
                </a:solidFill>
                <a:cs typeface="Arial"/>
              </a:rPr>
              <a:t>Local Password (</a:t>
            </a:r>
            <a:r>
              <a:rPr lang="en-US" sz="1600" dirty="0" err="1">
                <a:solidFill>
                  <a:schemeClr val="bg1"/>
                </a:solidFill>
                <a:cs typeface="Arial"/>
              </a:rPr>
              <a:t>passwd</a:t>
            </a:r>
            <a:r>
              <a:rPr lang="en-US" sz="1600" dirty="0">
                <a:solidFill>
                  <a:schemeClr val="bg1"/>
                </a:solidFill>
                <a:cs typeface="Arial"/>
              </a:rPr>
              <a:t>) files</a:t>
            </a:r>
          </a:p>
          <a:p>
            <a:pPr marL="285750" indent="-285750">
              <a:spcBef>
                <a:spcPct val="0"/>
              </a:spcBef>
              <a:buFont typeface="Arial"/>
              <a:buChar char="•"/>
            </a:pPr>
            <a:r>
              <a:rPr lang="en-US" sz="1600" dirty="0">
                <a:solidFill>
                  <a:schemeClr val="bg1"/>
                </a:solidFill>
                <a:cs typeface="Arial"/>
              </a:rPr>
              <a:t>Local Windows admin accounts</a:t>
            </a:r>
          </a:p>
          <a:p>
            <a:pPr marL="285750" indent="-285750">
              <a:spcBef>
                <a:spcPct val="0"/>
              </a:spcBef>
              <a:buFont typeface="Arial"/>
              <a:buChar char="•"/>
            </a:pPr>
            <a:r>
              <a:rPr lang="en-US" sz="1600" dirty="0">
                <a:solidFill>
                  <a:schemeClr val="bg1"/>
                </a:solidFill>
                <a:cs typeface="Arial"/>
              </a:rPr>
              <a:t>User Databases</a:t>
            </a:r>
          </a:p>
        </p:txBody>
      </p:sp>
    </p:spTree>
    <p:extLst>
      <p:ext uri="{BB962C8B-B14F-4D97-AF65-F5344CB8AC3E}">
        <p14:creationId xmlns:p14="http://schemas.microsoft.com/office/powerpoint/2010/main" val="2420735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87786" y="90100"/>
            <a:ext cx="8256578" cy="506856"/>
          </a:xfrm>
        </p:spPr>
        <p:txBody>
          <a:bodyPr>
            <a:noAutofit/>
          </a:bodyPr>
          <a:lstStyle/>
          <a:p>
            <a:r>
              <a:rPr lang="en-US" b="1" dirty="0"/>
              <a:t>AWS Directory Service</a:t>
            </a:r>
          </a:p>
        </p:txBody>
      </p:sp>
      <p:pic>
        <p:nvPicPr>
          <p:cNvPr id="5" name="Picture 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88307" y="169052"/>
            <a:ext cx="614805" cy="745691"/>
          </a:xfrm>
          <a:prstGeom prst="rect">
            <a:avLst/>
          </a:prstGeom>
        </p:spPr>
      </p:pic>
      <p:sp>
        <p:nvSpPr>
          <p:cNvPr id="2" name="TextBox 1"/>
          <p:cNvSpPr txBox="1"/>
          <p:nvPr/>
        </p:nvSpPr>
        <p:spPr>
          <a:xfrm>
            <a:off x="994096" y="472108"/>
            <a:ext cx="6558178" cy="369332"/>
          </a:xfrm>
          <a:prstGeom prst="rect">
            <a:avLst/>
          </a:prstGeom>
          <a:noFill/>
        </p:spPr>
        <p:txBody>
          <a:bodyPr wrap="square" rtlCol="0">
            <a:spAutoFit/>
          </a:bodyPr>
          <a:lstStyle/>
          <a:p>
            <a:r>
              <a:rPr lang="en-US" i="1" dirty="0">
                <a:solidFill>
                  <a:schemeClr val="bg1"/>
                </a:solidFill>
              </a:rPr>
              <a:t>Managed service for Active Directory</a:t>
            </a:r>
          </a:p>
        </p:txBody>
      </p:sp>
      <p:sp>
        <p:nvSpPr>
          <p:cNvPr id="14" name="Rectangle 13"/>
          <p:cNvSpPr/>
          <p:nvPr/>
        </p:nvSpPr>
        <p:spPr>
          <a:xfrm>
            <a:off x="5514368" y="127000"/>
            <a:ext cx="4798032" cy="738664"/>
          </a:xfrm>
          <a:prstGeom prst="rect">
            <a:avLst/>
          </a:prstGeom>
        </p:spPr>
        <p:txBody>
          <a:bodyPr wrap="square">
            <a:spAutoFit/>
          </a:bodyPr>
          <a:lstStyle/>
          <a:p>
            <a:r>
              <a:rPr lang="en-US" sz="1400" dirty="0">
                <a:solidFill>
                  <a:schemeClr val="bg1"/>
                </a:solidFill>
              </a:rPr>
              <a:t>Use your existing Corporate Credentials for</a:t>
            </a:r>
          </a:p>
          <a:p>
            <a:pPr marL="285750" indent="-285750">
              <a:buFont typeface="Arial"/>
              <a:buChar char="•"/>
            </a:pPr>
            <a:r>
              <a:rPr lang="en-US" sz="1400" dirty="0">
                <a:solidFill>
                  <a:schemeClr val="bg1"/>
                </a:solidFill>
              </a:rPr>
              <a:t>AWS-based applications</a:t>
            </a:r>
          </a:p>
          <a:p>
            <a:pPr marL="285750" indent="-285750">
              <a:buFont typeface="Arial"/>
              <a:buChar char="•"/>
            </a:pPr>
            <a:r>
              <a:rPr lang="en-US" sz="1400" dirty="0">
                <a:solidFill>
                  <a:schemeClr val="bg1"/>
                </a:solidFill>
              </a:rPr>
              <a:t>AWS Management Console</a:t>
            </a:r>
          </a:p>
        </p:txBody>
      </p:sp>
      <p:pic>
        <p:nvPicPr>
          <p:cNvPr id="16" name="Picture 15"/>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17991" y="1640600"/>
            <a:ext cx="544110" cy="416692"/>
          </a:xfrm>
          <a:prstGeom prst="rect">
            <a:avLst/>
          </a:prstGeom>
          <a:solidFill>
            <a:schemeClr val="bg1"/>
          </a:solidFill>
        </p:spPr>
      </p:pic>
      <p:pic>
        <p:nvPicPr>
          <p:cNvPr id="18" name="Picture 17"/>
          <p:cNvPicPr>
            <a:picLocks noChangeAspect="1"/>
          </p:cNvPicPr>
          <p:nvPr/>
        </p:nvPicPr>
        <p:blipFill>
          <a:blip r:embed="rId5"/>
          <a:stretch>
            <a:fillRect/>
          </a:stretch>
        </p:blipFill>
        <p:spPr>
          <a:xfrm>
            <a:off x="6483875" y="1625600"/>
            <a:ext cx="1927894" cy="431799"/>
          </a:xfrm>
          <a:prstGeom prst="rect">
            <a:avLst/>
          </a:prstGeom>
          <a:solidFill>
            <a:schemeClr val="bg1"/>
          </a:solidFill>
        </p:spPr>
      </p:pic>
      <p:sp>
        <p:nvSpPr>
          <p:cNvPr id="19" name="Rectangle 18"/>
          <p:cNvSpPr/>
          <p:nvPr/>
        </p:nvSpPr>
        <p:spPr>
          <a:xfrm>
            <a:off x="6197600" y="2116993"/>
            <a:ext cx="2857500" cy="1508105"/>
          </a:xfrm>
          <a:prstGeom prst="rect">
            <a:avLst/>
          </a:prstGeom>
        </p:spPr>
        <p:txBody>
          <a:bodyPr wrap="square">
            <a:spAutoFit/>
          </a:bodyPr>
          <a:lstStyle/>
          <a:p>
            <a:r>
              <a:rPr lang="en-US" sz="2000" b="1" u="sng" dirty="0">
                <a:solidFill>
                  <a:srgbClr val="E98E31"/>
                </a:solidFill>
              </a:rPr>
              <a:t>AD Connector</a:t>
            </a:r>
          </a:p>
          <a:p>
            <a:r>
              <a:rPr lang="en-US" dirty="0">
                <a:solidFill>
                  <a:schemeClr val="bg1"/>
                </a:solidFill>
              </a:rPr>
              <a:t>Connect to your on-premises Active Directory. Integrates with existing RADIUS MFA solutions.</a:t>
            </a:r>
          </a:p>
        </p:txBody>
      </p:sp>
      <p:pic>
        <p:nvPicPr>
          <p:cNvPr id="20" name="Picture 19"/>
          <p:cNvPicPr>
            <a:picLocks noChangeAspect="1"/>
          </p:cNvPicPr>
          <p:nvPr/>
        </p:nvPicPr>
        <p:blipFill>
          <a:blip r:embed="rId6"/>
          <a:stretch>
            <a:fillRect/>
          </a:stretch>
        </p:blipFill>
        <p:spPr>
          <a:xfrm>
            <a:off x="3684953" y="1549400"/>
            <a:ext cx="654133" cy="519722"/>
          </a:xfrm>
          <a:prstGeom prst="rect">
            <a:avLst/>
          </a:prstGeom>
        </p:spPr>
      </p:pic>
      <p:sp>
        <p:nvSpPr>
          <p:cNvPr id="22" name="Rectangle 21"/>
          <p:cNvSpPr/>
          <p:nvPr/>
        </p:nvSpPr>
        <p:spPr>
          <a:xfrm>
            <a:off x="3314700" y="2116993"/>
            <a:ext cx="2819400" cy="1508105"/>
          </a:xfrm>
          <a:prstGeom prst="rect">
            <a:avLst/>
          </a:prstGeom>
        </p:spPr>
        <p:txBody>
          <a:bodyPr wrap="square">
            <a:spAutoFit/>
          </a:bodyPr>
          <a:lstStyle/>
          <a:p>
            <a:r>
              <a:rPr lang="en-US" sz="2000" b="1" u="sng" dirty="0">
                <a:solidFill>
                  <a:srgbClr val="E98E31"/>
                </a:solidFill>
              </a:rPr>
              <a:t>Simple AD</a:t>
            </a:r>
            <a:br>
              <a:rPr lang="en-US" sz="2000" b="1" dirty="0">
                <a:solidFill>
                  <a:srgbClr val="E98E31"/>
                </a:solidFill>
              </a:rPr>
            </a:br>
            <a:r>
              <a:rPr lang="en-US" dirty="0">
                <a:solidFill>
                  <a:schemeClr val="bg1"/>
                </a:solidFill>
              </a:rPr>
              <a:t>A Microsoft Active-Directory compatible directory powered by Samba 4.</a:t>
            </a:r>
          </a:p>
        </p:txBody>
      </p:sp>
      <p:sp>
        <p:nvSpPr>
          <p:cNvPr id="23" name="Rectangle 22"/>
          <p:cNvSpPr/>
          <p:nvPr/>
        </p:nvSpPr>
        <p:spPr>
          <a:xfrm>
            <a:off x="2425700" y="1934686"/>
            <a:ext cx="4572000" cy="338554"/>
          </a:xfrm>
          <a:prstGeom prst="rect">
            <a:avLst/>
          </a:prstGeom>
        </p:spPr>
        <p:txBody>
          <a:bodyPr>
            <a:spAutoFit/>
          </a:bodyPr>
          <a:lstStyle/>
          <a:p>
            <a:endParaRPr lang="en-US" sz="1600" dirty="0"/>
          </a:p>
        </p:txBody>
      </p:sp>
      <p:sp>
        <p:nvSpPr>
          <p:cNvPr id="24" name="Rectangle 23"/>
          <p:cNvSpPr/>
          <p:nvPr/>
        </p:nvSpPr>
        <p:spPr>
          <a:xfrm>
            <a:off x="329223" y="2116993"/>
            <a:ext cx="2731477" cy="2616101"/>
          </a:xfrm>
          <a:prstGeom prst="rect">
            <a:avLst/>
          </a:prstGeom>
        </p:spPr>
        <p:txBody>
          <a:bodyPr wrap="square">
            <a:spAutoFit/>
          </a:bodyPr>
          <a:lstStyle/>
          <a:p>
            <a:r>
              <a:rPr lang="en-US" sz="2000" b="1" u="sng" dirty="0">
                <a:solidFill>
                  <a:srgbClr val="E98E31"/>
                </a:solidFill>
              </a:rPr>
              <a:t>Microsoft AD</a:t>
            </a:r>
            <a:br>
              <a:rPr lang="en-US" sz="2000" b="1" u="sng" dirty="0">
                <a:solidFill>
                  <a:srgbClr val="E98E31"/>
                </a:solidFill>
              </a:rPr>
            </a:br>
            <a:r>
              <a:rPr lang="en-US" dirty="0">
                <a:solidFill>
                  <a:schemeClr val="bg1"/>
                </a:solidFill>
              </a:rPr>
              <a:t>Based on Microsoft Active Directory in Windows Server 2012 R2. Supports adding trust relationships with on-premises domains. Extend your schema using MS AD</a:t>
            </a:r>
          </a:p>
        </p:txBody>
      </p:sp>
    </p:spTree>
    <p:extLst>
      <p:ext uri="{BB962C8B-B14F-4D97-AF65-F5344CB8AC3E}">
        <p14:creationId xmlns:p14="http://schemas.microsoft.com/office/powerpoint/2010/main" val="3732426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 y="8721"/>
            <a:ext cx="9144000" cy="5233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7591" tIns="33819" rIns="67591" bIns="33819" rtlCol="0" anchor="ctr"/>
          <a:lstStyle/>
          <a:p>
            <a:pPr algn="ctr" defTabSz="338238"/>
            <a:endParaRPr lang="en-US" sz="6000" dirty="0">
              <a:solidFill>
                <a:prstClr val="white"/>
              </a:solidFill>
              <a:latin typeface="Arial"/>
              <a:cs typeface="Arial"/>
            </a:endParaRPr>
          </a:p>
        </p:txBody>
      </p:sp>
      <p:sp>
        <p:nvSpPr>
          <p:cNvPr id="2" name="Oval 1"/>
          <p:cNvSpPr/>
          <p:nvPr/>
        </p:nvSpPr>
        <p:spPr>
          <a:xfrm>
            <a:off x="3699318" y="1017523"/>
            <a:ext cx="1617068" cy="1617068"/>
          </a:xfrm>
          <a:prstGeom prst="ellipse">
            <a:avLst/>
          </a:prstGeom>
          <a:solidFill>
            <a:schemeClr val="tx2"/>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11500" dirty="0">
              <a:solidFill>
                <a:srgbClr val="E79C0F"/>
              </a:solidFill>
            </a:endParaRPr>
          </a:p>
        </p:txBody>
      </p:sp>
      <p:sp>
        <p:nvSpPr>
          <p:cNvPr id="4" name="Rectangle 3"/>
          <p:cNvSpPr/>
          <p:nvPr/>
        </p:nvSpPr>
        <p:spPr>
          <a:xfrm>
            <a:off x="4011032" y="854702"/>
            <a:ext cx="1002965" cy="1860814"/>
          </a:xfrm>
          <a:prstGeom prst="rect">
            <a:avLst/>
          </a:prstGeom>
          <a:effectLst/>
        </p:spPr>
        <p:txBody>
          <a:bodyPr wrap="none" lIns="90232" tIns="45109" rIns="90232" bIns="45109">
            <a:spAutoFit/>
          </a:bodyPr>
          <a:lstStyle/>
          <a:p>
            <a:pPr algn="ctr"/>
            <a:r>
              <a:rPr lang="en-US" sz="11500" b="1" dirty="0">
                <a:solidFill>
                  <a:schemeClr val="bg1"/>
                </a:solidFill>
                <a:latin typeface="Arial"/>
                <a:cs typeface="Arial"/>
              </a:rPr>
              <a:t>4</a:t>
            </a:r>
          </a:p>
        </p:txBody>
      </p:sp>
      <p:sp>
        <p:nvSpPr>
          <p:cNvPr id="5" name="Rectangle 4"/>
          <p:cNvSpPr/>
          <p:nvPr/>
        </p:nvSpPr>
        <p:spPr>
          <a:xfrm>
            <a:off x="450415" y="2865622"/>
            <a:ext cx="8238818" cy="1106762"/>
          </a:xfrm>
          <a:prstGeom prst="rect">
            <a:avLst/>
          </a:prstGeom>
        </p:spPr>
        <p:txBody>
          <a:bodyPr wrap="square" lIns="90232" tIns="45109" rIns="90232" bIns="45109">
            <a:spAutoFit/>
          </a:bodyPr>
          <a:lstStyle/>
          <a:p>
            <a:pPr algn="ctr" defTabSz="338238"/>
            <a:r>
              <a:rPr lang="en-US" sz="6600" dirty="0">
                <a:solidFill>
                  <a:prstClr val="white"/>
                </a:solidFill>
                <a:latin typeface="Arial"/>
                <a:cs typeface="Arial"/>
              </a:rPr>
              <a:t>Encryption</a:t>
            </a:r>
          </a:p>
        </p:txBody>
      </p:sp>
    </p:spTree>
    <p:extLst>
      <p:ext uri="{BB962C8B-B14F-4D97-AF65-F5344CB8AC3E}">
        <p14:creationId xmlns:p14="http://schemas.microsoft.com/office/powerpoint/2010/main" val="676288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38221" y="1616525"/>
            <a:ext cx="6267559" cy="461665"/>
          </a:xfrm>
          <a:prstGeom prst="rect">
            <a:avLst/>
          </a:prstGeom>
          <a:noFill/>
        </p:spPr>
        <p:txBody>
          <a:bodyPr wrap="square" rtlCol="0" anchor="ctr">
            <a:spAutoFit/>
          </a:bodyPr>
          <a:lstStyle/>
          <a:p>
            <a:pPr algn="ctr"/>
            <a:r>
              <a:rPr lang="en-US" sz="2400" dirty="0">
                <a:solidFill>
                  <a:schemeClr val="bg1"/>
                </a:solidFill>
              </a:rPr>
              <a:t>How are you </a:t>
            </a:r>
            <a:r>
              <a:rPr lang="en-US" sz="2400">
                <a:solidFill>
                  <a:schemeClr val="bg1"/>
                </a:solidFill>
              </a:rPr>
              <a:t>currently encrypting your data?</a:t>
            </a:r>
          </a:p>
        </p:txBody>
      </p:sp>
    </p:spTree>
    <p:extLst>
      <p:ext uri="{BB962C8B-B14F-4D97-AF65-F5344CB8AC3E}">
        <p14:creationId xmlns:p14="http://schemas.microsoft.com/office/powerpoint/2010/main" val="858409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0"/>
            <a:ext cx="8205304" cy="878586"/>
          </a:xfrm>
        </p:spPr>
        <p:txBody>
          <a:bodyPr>
            <a:normAutofit/>
          </a:bodyPr>
          <a:lstStyle/>
          <a:p>
            <a:r>
              <a:rPr lang="en-US" b="1" dirty="0"/>
              <a:t>Encryption</a:t>
            </a:r>
          </a:p>
        </p:txBody>
      </p:sp>
      <p:sp>
        <p:nvSpPr>
          <p:cNvPr id="5" name="TextBox 4"/>
          <p:cNvSpPr txBox="1"/>
          <p:nvPr/>
        </p:nvSpPr>
        <p:spPr>
          <a:xfrm>
            <a:off x="351700" y="433200"/>
            <a:ext cx="5295900" cy="369332"/>
          </a:xfrm>
          <a:prstGeom prst="rect">
            <a:avLst/>
          </a:prstGeom>
          <a:noFill/>
        </p:spPr>
        <p:txBody>
          <a:bodyPr wrap="square" rtlCol="0">
            <a:spAutoFit/>
          </a:bodyPr>
          <a:lstStyle/>
          <a:p>
            <a:r>
              <a:rPr lang="en-US" i="1" dirty="0">
                <a:solidFill>
                  <a:schemeClr val="bg1"/>
                </a:solidFill>
              </a:rPr>
              <a:t>Protecting data in-transit and at-rest.</a:t>
            </a:r>
          </a:p>
        </p:txBody>
      </p:sp>
      <p:sp>
        <p:nvSpPr>
          <p:cNvPr id="10" name="Rounded Rectangle 9"/>
          <p:cNvSpPr/>
          <p:nvPr/>
        </p:nvSpPr>
        <p:spPr>
          <a:xfrm rot="5400000">
            <a:off x="2248710" y="927913"/>
            <a:ext cx="2484983" cy="2974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en-US" sz="2000" b="1" dirty="0"/>
          </a:p>
        </p:txBody>
      </p:sp>
      <p:pic>
        <p:nvPicPr>
          <p:cNvPr id="16" name="Picture 15" descr="encrypted data.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8946" y="1273670"/>
            <a:ext cx="1652164" cy="2062760"/>
          </a:xfrm>
          <a:prstGeom prst="rect">
            <a:avLst/>
          </a:prstGeom>
        </p:spPr>
      </p:pic>
      <p:sp>
        <p:nvSpPr>
          <p:cNvPr id="11" name="TextBox 10"/>
          <p:cNvSpPr txBox="1"/>
          <p:nvPr/>
        </p:nvSpPr>
        <p:spPr>
          <a:xfrm>
            <a:off x="164605" y="4065876"/>
            <a:ext cx="10384471" cy="584776"/>
          </a:xfrm>
          <a:prstGeom prst="rect">
            <a:avLst/>
          </a:prstGeom>
          <a:noFill/>
        </p:spPr>
        <p:txBody>
          <a:bodyPr wrap="square" rtlCol="0">
            <a:spAutoFit/>
          </a:bodyPr>
          <a:lstStyle/>
          <a:p>
            <a:r>
              <a:rPr lang="en-US" sz="1600" i="1" dirty="0">
                <a:solidFill>
                  <a:schemeClr val="bg1"/>
                </a:solidFill>
              </a:rPr>
              <a:t>Details about encryption can be found in the AWS Whitepaper,</a:t>
            </a:r>
          </a:p>
          <a:p>
            <a:r>
              <a:rPr lang="en-US" sz="1600" i="1" dirty="0"/>
              <a:t>“</a:t>
            </a:r>
            <a:r>
              <a:rPr lang="en-US" sz="1600" i="1" dirty="0">
                <a:solidFill>
                  <a:schemeClr val="accent1"/>
                </a:solidFill>
                <a:hlinkClick r:id="rId4"/>
              </a:rPr>
              <a:t>Securing Data at Rest with Encryption</a:t>
            </a:r>
            <a:r>
              <a:rPr lang="en-US" sz="1600" i="1" dirty="0"/>
              <a:t>”.</a:t>
            </a:r>
          </a:p>
        </p:txBody>
      </p:sp>
      <p:sp>
        <p:nvSpPr>
          <p:cNvPr id="3" name="Rectangle 2"/>
          <p:cNvSpPr/>
          <p:nvPr/>
        </p:nvSpPr>
        <p:spPr>
          <a:xfrm>
            <a:off x="2220492" y="1167884"/>
            <a:ext cx="2493216" cy="369332"/>
          </a:xfrm>
          <a:prstGeom prst="rect">
            <a:avLst/>
          </a:prstGeom>
        </p:spPr>
        <p:txBody>
          <a:bodyPr wrap="none">
            <a:spAutoFit/>
          </a:bodyPr>
          <a:lstStyle/>
          <a:p>
            <a:r>
              <a:rPr lang="en-US" b="1" dirty="0">
                <a:solidFill>
                  <a:schemeClr val="bg1"/>
                </a:solidFill>
              </a:rPr>
              <a:t>Encryption In-Transit</a:t>
            </a:r>
          </a:p>
        </p:txBody>
      </p:sp>
      <p:sp>
        <p:nvSpPr>
          <p:cNvPr id="4" name="Rounded Rectangle 3"/>
          <p:cNvSpPr/>
          <p:nvPr/>
        </p:nvSpPr>
        <p:spPr>
          <a:xfrm>
            <a:off x="2222500" y="1562100"/>
            <a:ext cx="2489200" cy="406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HTTPS</a:t>
            </a:r>
          </a:p>
        </p:txBody>
      </p:sp>
      <p:sp>
        <p:nvSpPr>
          <p:cNvPr id="14" name="Rounded Rectangle 13"/>
          <p:cNvSpPr/>
          <p:nvPr/>
        </p:nvSpPr>
        <p:spPr>
          <a:xfrm>
            <a:off x="2209800" y="2044700"/>
            <a:ext cx="2501900" cy="406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SSL/TLS</a:t>
            </a:r>
          </a:p>
        </p:txBody>
      </p:sp>
      <p:sp>
        <p:nvSpPr>
          <p:cNvPr id="17" name="Rounded Rectangle 16"/>
          <p:cNvSpPr/>
          <p:nvPr/>
        </p:nvSpPr>
        <p:spPr>
          <a:xfrm>
            <a:off x="2209800" y="2540000"/>
            <a:ext cx="2501900" cy="406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VPN / IPSEC</a:t>
            </a:r>
          </a:p>
        </p:txBody>
      </p:sp>
      <p:sp>
        <p:nvSpPr>
          <p:cNvPr id="18" name="Rounded Rectangle 17"/>
          <p:cNvSpPr/>
          <p:nvPr/>
        </p:nvSpPr>
        <p:spPr>
          <a:xfrm>
            <a:off x="2222500" y="3035300"/>
            <a:ext cx="2501900" cy="406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SSH</a:t>
            </a:r>
          </a:p>
        </p:txBody>
      </p:sp>
      <p:sp>
        <p:nvSpPr>
          <p:cNvPr id="19" name="Rounded Rectangle 18"/>
          <p:cNvSpPr/>
          <p:nvPr/>
        </p:nvSpPr>
        <p:spPr>
          <a:xfrm rot="5400000">
            <a:off x="5868210" y="940613"/>
            <a:ext cx="2484983" cy="2974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en-US" sz="2000" b="1" dirty="0"/>
          </a:p>
        </p:txBody>
      </p:sp>
      <p:sp>
        <p:nvSpPr>
          <p:cNvPr id="20" name="Rectangle 19"/>
          <p:cNvSpPr/>
          <p:nvPr/>
        </p:nvSpPr>
        <p:spPr>
          <a:xfrm>
            <a:off x="5916192" y="1205984"/>
            <a:ext cx="2266553" cy="369332"/>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none">
            <a:spAutoFit/>
          </a:bodyPr>
          <a:lstStyle/>
          <a:p>
            <a:r>
              <a:rPr lang="en-US" b="1" dirty="0">
                <a:solidFill>
                  <a:schemeClr val="bg1"/>
                </a:solidFill>
              </a:rPr>
              <a:t>Encryption At-Rest</a:t>
            </a:r>
          </a:p>
        </p:txBody>
      </p:sp>
      <p:sp>
        <p:nvSpPr>
          <p:cNvPr id="25" name="Rounded Rectangle 24"/>
          <p:cNvSpPr/>
          <p:nvPr/>
        </p:nvSpPr>
        <p:spPr>
          <a:xfrm>
            <a:off x="5829300" y="1600200"/>
            <a:ext cx="2501900" cy="406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Object</a:t>
            </a:r>
          </a:p>
        </p:txBody>
      </p:sp>
      <p:sp>
        <p:nvSpPr>
          <p:cNvPr id="26" name="Rounded Rectangle 25"/>
          <p:cNvSpPr/>
          <p:nvPr/>
        </p:nvSpPr>
        <p:spPr>
          <a:xfrm>
            <a:off x="5842000" y="2091267"/>
            <a:ext cx="2501900" cy="406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Database</a:t>
            </a:r>
          </a:p>
        </p:txBody>
      </p:sp>
      <p:sp>
        <p:nvSpPr>
          <p:cNvPr id="27" name="Rounded Rectangle 26"/>
          <p:cNvSpPr/>
          <p:nvPr/>
        </p:nvSpPr>
        <p:spPr>
          <a:xfrm>
            <a:off x="5842000" y="2582334"/>
            <a:ext cx="2501900" cy="406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Filesystem</a:t>
            </a:r>
          </a:p>
        </p:txBody>
      </p:sp>
      <p:sp>
        <p:nvSpPr>
          <p:cNvPr id="28" name="Rounded Rectangle 27"/>
          <p:cNvSpPr/>
          <p:nvPr/>
        </p:nvSpPr>
        <p:spPr>
          <a:xfrm>
            <a:off x="5854700" y="3073400"/>
            <a:ext cx="2501900" cy="406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Disk</a:t>
            </a:r>
          </a:p>
        </p:txBody>
      </p:sp>
    </p:spTree>
    <p:extLst>
      <p:ext uri="{BB962C8B-B14F-4D97-AF65-F5344CB8AC3E}">
        <p14:creationId xmlns:p14="http://schemas.microsoft.com/office/powerpoint/2010/main" val="686958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AWS Certificate Manager</a:t>
            </a:r>
          </a:p>
        </p:txBody>
      </p:sp>
      <p:sp>
        <p:nvSpPr>
          <p:cNvPr id="3" name="Content Placeholder 2"/>
          <p:cNvSpPr>
            <a:spLocks noGrp="1"/>
          </p:cNvSpPr>
          <p:nvPr>
            <p:ph idx="1"/>
          </p:nvPr>
        </p:nvSpPr>
        <p:spPr>
          <a:xfrm>
            <a:off x="336789" y="2922104"/>
            <a:ext cx="8205304" cy="1916965"/>
          </a:xfrm>
        </p:spPr>
        <p:txBody>
          <a:bodyPr/>
          <a:lstStyle/>
          <a:p>
            <a:r>
              <a:rPr lang="en-US" dirty="0"/>
              <a:t>AWS Certificate Manager (ACM) makes it easy to provision, manage, deploy, and renew SSL/TLS certificates on the AWS platform.</a:t>
            </a:r>
          </a:p>
        </p:txBody>
      </p:sp>
      <p:sp>
        <p:nvSpPr>
          <p:cNvPr id="5" name="Content Placeholder 2"/>
          <p:cNvSpPr txBox="1">
            <a:spLocks/>
          </p:cNvSpPr>
          <p:nvPr/>
        </p:nvSpPr>
        <p:spPr>
          <a:xfrm>
            <a:off x="771786" y="4648243"/>
            <a:ext cx="8075881" cy="253999"/>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18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18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1050" dirty="0">
              <a:solidFill>
                <a:srgbClr val="FF0000"/>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67941" y="1373234"/>
            <a:ext cx="1143000" cy="1371600"/>
          </a:xfrm>
          <a:prstGeom prst="rect">
            <a:avLst/>
          </a:prstGeom>
        </p:spPr>
      </p:pic>
    </p:spTree>
    <p:extLst>
      <p:ext uri="{BB962C8B-B14F-4D97-AF65-F5344CB8AC3E}">
        <p14:creationId xmlns:p14="http://schemas.microsoft.com/office/powerpoint/2010/main" val="218779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AWS Key Management Service</a:t>
            </a: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195643" y="177290"/>
            <a:ext cx="790855" cy="790855"/>
          </a:xfrm>
          <a:prstGeom prst="rect">
            <a:avLst/>
          </a:prstGeom>
        </p:spPr>
      </p:pic>
      <p:grpSp>
        <p:nvGrpSpPr>
          <p:cNvPr id="46" name="Group 45"/>
          <p:cNvGrpSpPr/>
          <p:nvPr/>
        </p:nvGrpSpPr>
        <p:grpSpPr>
          <a:xfrm>
            <a:off x="3110890" y="1131955"/>
            <a:ext cx="3305732" cy="3443973"/>
            <a:chOff x="5626922" y="714257"/>
            <a:chExt cx="3305732" cy="3443973"/>
          </a:xfrm>
        </p:grpSpPr>
        <p:cxnSp>
          <p:nvCxnSpPr>
            <p:cNvPr id="13" name="Straight Arrow Connector 12"/>
            <p:cNvCxnSpPr>
              <a:stCxn id="10" idx="0"/>
            </p:cNvCxnSpPr>
            <p:nvPr/>
          </p:nvCxnSpPr>
          <p:spPr>
            <a:xfrm flipV="1">
              <a:off x="6019119" y="1346713"/>
              <a:ext cx="752799" cy="786107"/>
            </a:xfrm>
            <a:prstGeom prst="straightConnector1">
              <a:avLst/>
            </a:prstGeom>
            <a:ln w="12700">
              <a:solidFill>
                <a:schemeClr val="accent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33" idx="0"/>
            </p:cNvCxnSpPr>
            <p:nvPr/>
          </p:nvCxnSpPr>
          <p:spPr>
            <a:xfrm flipH="1" flipV="1">
              <a:off x="7362136" y="1283854"/>
              <a:ext cx="304499" cy="852350"/>
            </a:xfrm>
            <a:prstGeom prst="straightConnector1">
              <a:avLst/>
            </a:prstGeom>
            <a:ln w="12700">
              <a:solidFill>
                <a:schemeClr val="accent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39" idx="0"/>
            </p:cNvCxnSpPr>
            <p:nvPr/>
          </p:nvCxnSpPr>
          <p:spPr>
            <a:xfrm flipH="1" flipV="1">
              <a:off x="7584337" y="1283854"/>
              <a:ext cx="1000305" cy="835425"/>
            </a:xfrm>
            <a:prstGeom prst="straightConnector1">
              <a:avLst/>
            </a:prstGeom>
            <a:ln w="12700">
              <a:solidFill>
                <a:schemeClr val="accent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5" idx="0"/>
              <a:endCxn id="10" idx="2"/>
            </p:cNvCxnSpPr>
            <p:nvPr/>
          </p:nvCxnSpPr>
          <p:spPr>
            <a:xfrm flipH="1" flipV="1">
              <a:off x="6019119" y="2549165"/>
              <a:ext cx="1843" cy="584415"/>
            </a:xfrm>
            <a:prstGeom prst="straightConnector1">
              <a:avLst/>
            </a:prstGeom>
            <a:ln w="12700">
              <a:solidFill>
                <a:schemeClr val="accent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29" idx="2"/>
            </p:cNvCxnSpPr>
            <p:nvPr/>
          </p:nvCxnSpPr>
          <p:spPr>
            <a:xfrm flipV="1">
              <a:off x="6806725" y="2552549"/>
              <a:ext cx="10294" cy="570895"/>
            </a:xfrm>
            <a:prstGeom prst="straightConnector1">
              <a:avLst/>
            </a:prstGeom>
            <a:ln w="12700">
              <a:solidFill>
                <a:schemeClr val="accent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1" idx="0"/>
              <a:endCxn id="33" idx="2"/>
            </p:cNvCxnSpPr>
            <p:nvPr/>
          </p:nvCxnSpPr>
          <p:spPr>
            <a:xfrm flipH="1" flipV="1">
              <a:off x="7666635" y="2552549"/>
              <a:ext cx="1390" cy="523633"/>
            </a:xfrm>
            <a:prstGeom prst="straightConnector1">
              <a:avLst/>
            </a:prstGeom>
            <a:ln w="12700">
              <a:solidFill>
                <a:schemeClr val="accent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5626922" y="714257"/>
              <a:ext cx="3305732" cy="3443973"/>
              <a:chOff x="5662547" y="714257"/>
              <a:chExt cx="3305732" cy="3443973"/>
            </a:xfrm>
          </p:grpSpPr>
          <p:sp>
            <p:nvSpPr>
              <p:cNvPr id="7" name="Flowchart: Document 6"/>
              <p:cNvSpPr/>
              <p:nvPr/>
            </p:nvSpPr>
            <p:spPr>
              <a:xfrm>
                <a:off x="6639768" y="714257"/>
                <a:ext cx="1147332" cy="632455"/>
              </a:xfrm>
              <a:prstGeom prst="flowChartDocumen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8" name="Rectangle 7"/>
              <p:cNvSpPr/>
              <p:nvPr/>
            </p:nvSpPr>
            <p:spPr>
              <a:xfrm>
                <a:off x="6639768" y="714258"/>
                <a:ext cx="1152878" cy="328444"/>
              </a:xfrm>
              <a:prstGeom prst="rect">
                <a:avLst/>
              </a:prstGeom>
            </p:spPr>
            <p:txBody>
              <a:bodyPr wrap="square">
                <a:spAutoFit/>
              </a:bodyPr>
              <a:lstStyle/>
              <a:p>
                <a:pPr algn="ctr"/>
                <a:r>
                  <a:rPr lang="en-US" sz="900" dirty="0"/>
                  <a:t>Customer Master</a:t>
                </a:r>
                <a:br>
                  <a:rPr lang="en-US" sz="900" dirty="0"/>
                </a:br>
                <a:r>
                  <a:rPr lang="en-US" sz="900" dirty="0"/>
                  <a:t>Key(s)</a:t>
                </a:r>
                <a:endParaRPr lang="en-US" sz="1600" dirty="0"/>
              </a:p>
            </p:txBody>
          </p:sp>
          <p:sp>
            <p:nvSpPr>
              <p:cNvPr id="10" name="Flowchart: Document 9"/>
              <p:cNvSpPr/>
              <p:nvPr/>
            </p:nvSpPr>
            <p:spPr>
              <a:xfrm>
                <a:off x="5780735" y="2132820"/>
                <a:ext cx="548018" cy="445819"/>
              </a:xfrm>
              <a:prstGeom prst="flowChart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11" name="Picture 10"/>
              <p:cNvPicPr>
                <a:picLocks noChangeAspect="1"/>
              </p:cNvPicPr>
              <p:nvPr/>
            </p:nvPicPr>
            <p:blipFill>
              <a:blip r:embed="rId4"/>
              <a:stretch>
                <a:fillRect/>
              </a:stretch>
            </p:blipFill>
            <p:spPr>
              <a:xfrm>
                <a:off x="5841869" y="2313820"/>
                <a:ext cx="394492" cy="185784"/>
              </a:xfrm>
              <a:prstGeom prst="rect">
                <a:avLst/>
              </a:prstGeom>
            </p:spPr>
          </p:pic>
          <p:sp>
            <p:nvSpPr>
              <p:cNvPr id="12" name="Rectangle 11"/>
              <p:cNvSpPr/>
              <p:nvPr/>
            </p:nvSpPr>
            <p:spPr>
              <a:xfrm>
                <a:off x="5716392" y="2112288"/>
                <a:ext cx="696023" cy="215444"/>
              </a:xfrm>
              <a:prstGeom prst="rect">
                <a:avLst/>
              </a:prstGeom>
            </p:spPr>
            <p:txBody>
              <a:bodyPr wrap="none">
                <a:spAutoFit/>
              </a:bodyPr>
              <a:lstStyle/>
              <a:p>
                <a:pPr algn="ctr"/>
                <a:r>
                  <a:rPr lang="en-US" sz="800" dirty="0"/>
                  <a:t>Data Key 1</a:t>
                </a:r>
                <a:endParaRPr lang="en-US" sz="1400" dirty="0"/>
              </a:p>
            </p:txBody>
          </p:sp>
          <p:pic>
            <p:nvPicPr>
              <p:cNvPr id="15" name="Picture 3"/>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893345" y="3133580"/>
                <a:ext cx="326483" cy="3907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Rectangle 15"/>
              <p:cNvSpPr/>
              <p:nvPr/>
            </p:nvSpPr>
            <p:spPr>
              <a:xfrm>
                <a:off x="5662547" y="3570328"/>
                <a:ext cx="770599" cy="415498"/>
              </a:xfrm>
              <a:prstGeom prst="rect">
                <a:avLst/>
              </a:prstGeom>
            </p:spPr>
            <p:txBody>
              <a:bodyPr wrap="square">
                <a:spAutoFit/>
              </a:bodyPr>
              <a:lstStyle/>
              <a:p>
                <a:pPr algn="ctr"/>
                <a:r>
                  <a:rPr lang="en-US" sz="1050" dirty="0"/>
                  <a:t>Amazon S3 Object</a:t>
                </a:r>
              </a:p>
            </p:txBody>
          </p:sp>
          <p:pic>
            <p:nvPicPr>
              <p:cNvPr id="18" name="Picture 17" descr="Amazon-Elastic-Block-Storage.png"/>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666491" y="3109026"/>
                <a:ext cx="351718" cy="395694"/>
              </a:xfrm>
              <a:prstGeom prst="rect">
                <a:avLst/>
              </a:prstGeom>
            </p:spPr>
          </p:pic>
          <p:sp>
            <p:nvSpPr>
              <p:cNvPr id="19" name="Rectangle 18"/>
              <p:cNvSpPr/>
              <p:nvPr/>
            </p:nvSpPr>
            <p:spPr>
              <a:xfrm>
                <a:off x="6393352" y="3581142"/>
                <a:ext cx="903652" cy="577081"/>
              </a:xfrm>
              <a:prstGeom prst="rect">
                <a:avLst/>
              </a:prstGeom>
            </p:spPr>
            <p:txBody>
              <a:bodyPr wrap="square">
                <a:spAutoFit/>
              </a:bodyPr>
              <a:lstStyle/>
              <a:p>
                <a:pPr algn="ctr"/>
                <a:r>
                  <a:rPr lang="en-US" sz="1050" dirty="0"/>
                  <a:t>Amazon EBS Volume</a:t>
                </a:r>
              </a:p>
            </p:txBody>
          </p:sp>
          <p:pic>
            <p:nvPicPr>
              <p:cNvPr id="21" name="Picture 20" descr="RedShift.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516800" y="3076182"/>
                <a:ext cx="373699" cy="420424"/>
              </a:xfrm>
              <a:prstGeom prst="rect">
                <a:avLst/>
              </a:prstGeom>
            </p:spPr>
          </p:pic>
          <p:sp>
            <p:nvSpPr>
              <p:cNvPr id="22" name="Rectangle 21"/>
              <p:cNvSpPr/>
              <p:nvPr/>
            </p:nvSpPr>
            <p:spPr>
              <a:xfrm>
                <a:off x="7181130" y="3581149"/>
                <a:ext cx="1035947" cy="577081"/>
              </a:xfrm>
              <a:prstGeom prst="rect">
                <a:avLst/>
              </a:prstGeom>
            </p:spPr>
            <p:txBody>
              <a:bodyPr wrap="square">
                <a:spAutoFit/>
              </a:bodyPr>
              <a:lstStyle/>
              <a:p>
                <a:pPr algn="ctr"/>
                <a:r>
                  <a:rPr lang="en-US" sz="1050" dirty="0"/>
                  <a:t>Amazon Redshift Cluster</a:t>
                </a:r>
              </a:p>
            </p:txBody>
          </p:sp>
          <p:sp>
            <p:nvSpPr>
              <p:cNvPr id="29" name="Flowchart: Document 28"/>
              <p:cNvSpPr/>
              <p:nvPr/>
            </p:nvSpPr>
            <p:spPr>
              <a:xfrm>
                <a:off x="6578634" y="2136204"/>
                <a:ext cx="548018" cy="445819"/>
              </a:xfrm>
              <a:prstGeom prst="flowChart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30" name="Picture 29"/>
              <p:cNvPicPr>
                <a:picLocks noChangeAspect="1"/>
              </p:cNvPicPr>
              <p:nvPr/>
            </p:nvPicPr>
            <p:blipFill>
              <a:blip r:embed="rId4"/>
              <a:stretch>
                <a:fillRect/>
              </a:stretch>
            </p:blipFill>
            <p:spPr>
              <a:xfrm>
                <a:off x="6639768" y="2317204"/>
                <a:ext cx="394492" cy="185784"/>
              </a:xfrm>
              <a:prstGeom prst="rect">
                <a:avLst/>
              </a:prstGeom>
            </p:spPr>
          </p:pic>
          <p:sp>
            <p:nvSpPr>
              <p:cNvPr id="31" name="Rectangle 30"/>
              <p:cNvSpPr/>
              <p:nvPr/>
            </p:nvSpPr>
            <p:spPr>
              <a:xfrm>
                <a:off x="6514291" y="2115672"/>
                <a:ext cx="696023" cy="215444"/>
              </a:xfrm>
              <a:prstGeom prst="rect">
                <a:avLst/>
              </a:prstGeom>
            </p:spPr>
            <p:txBody>
              <a:bodyPr wrap="none">
                <a:spAutoFit/>
              </a:bodyPr>
              <a:lstStyle/>
              <a:p>
                <a:pPr algn="ctr"/>
                <a:r>
                  <a:rPr lang="en-US" sz="800" dirty="0"/>
                  <a:t>Data Key 2</a:t>
                </a:r>
                <a:endParaRPr lang="en-US" sz="1400" dirty="0"/>
              </a:p>
            </p:txBody>
          </p:sp>
          <p:sp>
            <p:nvSpPr>
              <p:cNvPr id="33" name="Flowchart: Document 32"/>
              <p:cNvSpPr/>
              <p:nvPr/>
            </p:nvSpPr>
            <p:spPr>
              <a:xfrm>
                <a:off x="7428250" y="2136204"/>
                <a:ext cx="548019" cy="445819"/>
              </a:xfrm>
              <a:prstGeom prst="flowChart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34" name="Picture 33"/>
              <p:cNvPicPr>
                <a:picLocks noChangeAspect="1"/>
              </p:cNvPicPr>
              <p:nvPr/>
            </p:nvPicPr>
            <p:blipFill>
              <a:blip r:embed="rId4"/>
              <a:stretch>
                <a:fillRect/>
              </a:stretch>
            </p:blipFill>
            <p:spPr>
              <a:xfrm>
                <a:off x="7489385" y="2317204"/>
                <a:ext cx="394493" cy="185784"/>
              </a:xfrm>
              <a:prstGeom prst="rect">
                <a:avLst/>
              </a:prstGeom>
            </p:spPr>
          </p:pic>
          <p:sp>
            <p:nvSpPr>
              <p:cNvPr id="35" name="Rectangle 34"/>
              <p:cNvSpPr/>
              <p:nvPr/>
            </p:nvSpPr>
            <p:spPr>
              <a:xfrm>
                <a:off x="7363907" y="2115672"/>
                <a:ext cx="696024" cy="215444"/>
              </a:xfrm>
              <a:prstGeom prst="rect">
                <a:avLst/>
              </a:prstGeom>
            </p:spPr>
            <p:txBody>
              <a:bodyPr wrap="none">
                <a:spAutoFit/>
              </a:bodyPr>
              <a:lstStyle/>
              <a:p>
                <a:pPr algn="ctr"/>
                <a:r>
                  <a:rPr lang="en-US" sz="800" dirty="0"/>
                  <a:t>Data Key 3</a:t>
                </a:r>
                <a:endParaRPr lang="en-US" sz="1400" dirty="0"/>
              </a:p>
            </p:txBody>
          </p:sp>
          <p:sp>
            <p:nvSpPr>
              <p:cNvPr id="37" name="Flowchart: Document 36"/>
              <p:cNvSpPr/>
              <p:nvPr/>
            </p:nvSpPr>
            <p:spPr>
              <a:xfrm>
                <a:off x="8336598" y="2139811"/>
                <a:ext cx="548019" cy="445819"/>
              </a:xfrm>
              <a:prstGeom prst="flowChart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38" name="Picture 37"/>
              <p:cNvPicPr>
                <a:picLocks noChangeAspect="1"/>
              </p:cNvPicPr>
              <p:nvPr/>
            </p:nvPicPr>
            <p:blipFill>
              <a:blip r:embed="rId4"/>
              <a:stretch>
                <a:fillRect/>
              </a:stretch>
            </p:blipFill>
            <p:spPr>
              <a:xfrm>
                <a:off x="8397733" y="2320811"/>
                <a:ext cx="394493" cy="185784"/>
              </a:xfrm>
              <a:prstGeom prst="rect">
                <a:avLst/>
              </a:prstGeom>
            </p:spPr>
          </p:pic>
          <p:sp>
            <p:nvSpPr>
              <p:cNvPr id="39" name="Rectangle 38"/>
              <p:cNvSpPr/>
              <p:nvPr/>
            </p:nvSpPr>
            <p:spPr>
              <a:xfrm>
                <a:off x="8272255" y="2119279"/>
                <a:ext cx="696024" cy="215444"/>
              </a:xfrm>
              <a:prstGeom prst="rect">
                <a:avLst/>
              </a:prstGeom>
            </p:spPr>
            <p:txBody>
              <a:bodyPr wrap="none">
                <a:spAutoFit/>
              </a:bodyPr>
              <a:lstStyle/>
              <a:p>
                <a:pPr algn="ctr"/>
                <a:r>
                  <a:rPr lang="en-US" sz="800" dirty="0"/>
                  <a:t>Data Key 4</a:t>
                </a:r>
                <a:endParaRPr lang="en-US" sz="1400" dirty="0"/>
              </a:p>
            </p:txBody>
          </p:sp>
        </p:grpSp>
        <p:pic>
          <p:nvPicPr>
            <p:cNvPr id="40" name="Picture 39" descr="Java.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8410684" y="3047591"/>
              <a:ext cx="397514" cy="447216"/>
            </a:xfrm>
            <a:prstGeom prst="rect">
              <a:avLst/>
            </a:prstGeom>
          </p:spPr>
        </p:pic>
        <p:cxnSp>
          <p:nvCxnSpPr>
            <p:cNvPr id="41" name="Straight Arrow Connector 40"/>
            <p:cNvCxnSpPr>
              <a:stCxn id="40" idx="0"/>
              <a:endCxn id="37" idx="2"/>
            </p:cNvCxnSpPr>
            <p:nvPr/>
          </p:nvCxnSpPr>
          <p:spPr>
            <a:xfrm flipH="1" flipV="1">
              <a:off x="8574983" y="2556156"/>
              <a:ext cx="34458" cy="491435"/>
            </a:xfrm>
            <a:prstGeom prst="straightConnector1">
              <a:avLst/>
            </a:prstGeom>
            <a:ln w="12700">
              <a:solidFill>
                <a:schemeClr val="accent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29" idx="0"/>
            </p:cNvCxnSpPr>
            <p:nvPr/>
          </p:nvCxnSpPr>
          <p:spPr>
            <a:xfrm flipV="1">
              <a:off x="6817018" y="1407302"/>
              <a:ext cx="181617" cy="728902"/>
            </a:xfrm>
            <a:prstGeom prst="straightConnector1">
              <a:avLst/>
            </a:prstGeom>
            <a:ln w="12700">
              <a:solidFill>
                <a:schemeClr val="accent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43" name="Picture 42"/>
            <p:cNvPicPr>
              <a:picLocks noChangeAspect="1"/>
            </p:cNvPicPr>
            <p:nvPr/>
          </p:nvPicPr>
          <p:blipFill>
            <a:blip r:embed="rId9"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96171" y="1068080"/>
              <a:ext cx="472739" cy="239829"/>
            </a:xfrm>
            <a:prstGeom prst="rect">
              <a:avLst/>
            </a:prstGeom>
          </p:spPr>
        </p:pic>
      </p:grpSp>
      <p:sp>
        <p:nvSpPr>
          <p:cNvPr id="2" name="TextBox 1"/>
          <p:cNvSpPr txBox="1"/>
          <p:nvPr/>
        </p:nvSpPr>
        <p:spPr>
          <a:xfrm>
            <a:off x="358588" y="612588"/>
            <a:ext cx="6036235" cy="595548"/>
          </a:xfrm>
          <a:prstGeom prst="rect">
            <a:avLst/>
          </a:prstGeom>
          <a:noFill/>
        </p:spPr>
        <p:txBody>
          <a:bodyPr wrap="square" rtlCol="0">
            <a:spAutoFit/>
          </a:bodyPr>
          <a:lstStyle/>
          <a:p>
            <a:pPr>
              <a:lnSpc>
                <a:spcPct val="90000"/>
              </a:lnSpc>
            </a:pPr>
            <a:r>
              <a:rPr lang="en-US" i="1" dirty="0">
                <a:solidFill>
                  <a:schemeClr val="bg1"/>
                </a:solidFill>
              </a:rPr>
              <a:t>Managed service to securely create, control, rotate, and use encryption keys.</a:t>
            </a:r>
          </a:p>
        </p:txBody>
      </p:sp>
    </p:spTree>
    <p:extLst>
      <p:ext uri="{BB962C8B-B14F-4D97-AF65-F5344CB8AC3E}">
        <p14:creationId xmlns:p14="http://schemas.microsoft.com/office/powerpoint/2010/main" val="17516848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9518" y="1063998"/>
            <a:ext cx="7566536" cy="1815882"/>
          </a:xfrm>
          <a:prstGeom prst="rect">
            <a:avLst/>
          </a:prstGeom>
        </p:spPr>
        <p:txBody>
          <a:bodyPr wrap="square">
            <a:spAutoFit/>
          </a:bodyPr>
          <a:lstStyle/>
          <a:p>
            <a:pPr algn="ctr"/>
            <a:r>
              <a:rPr lang="en-US" sz="2800" dirty="0">
                <a:solidFill>
                  <a:schemeClr val="bg1"/>
                </a:solidFill>
              </a:rPr>
              <a:t>What are your perceptions</a:t>
            </a:r>
          </a:p>
          <a:p>
            <a:pPr algn="ctr"/>
            <a:r>
              <a:rPr lang="en-US" sz="2800" dirty="0">
                <a:solidFill>
                  <a:schemeClr val="bg1"/>
                </a:solidFill>
              </a:rPr>
              <a:t>on cloud security?</a:t>
            </a:r>
          </a:p>
          <a:p>
            <a:pPr algn="ctr"/>
            <a:endParaRPr lang="en-US" sz="2800" dirty="0">
              <a:solidFill>
                <a:schemeClr val="bg1"/>
              </a:solidFill>
            </a:endParaRPr>
          </a:p>
          <a:p>
            <a:pPr algn="ctr"/>
            <a:endParaRPr lang="en-US" sz="2800" dirty="0">
              <a:solidFill>
                <a:schemeClr val="bg1"/>
              </a:solidFill>
            </a:endParaRPr>
          </a:p>
        </p:txBody>
      </p:sp>
    </p:spTree>
    <p:extLst>
      <p:ext uri="{BB962C8B-B14F-4D97-AF65-F5344CB8AC3E}">
        <p14:creationId xmlns:p14="http://schemas.microsoft.com/office/powerpoint/2010/main" val="2489793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525" y="114936"/>
            <a:ext cx="8205304" cy="635344"/>
          </a:xfrm>
        </p:spPr>
        <p:txBody>
          <a:bodyPr/>
          <a:lstStyle/>
          <a:p>
            <a:r>
              <a:rPr lang="en-US" b="1" dirty="0"/>
              <a:t>AWS CloudHSM</a:t>
            </a:r>
          </a:p>
        </p:txBody>
      </p:sp>
      <p:grpSp>
        <p:nvGrpSpPr>
          <p:cNvPr id="5" name="Group 4"/>
          <p:cNvGrpSpPr/>
          <p:nvPr/>
        </p:nvGrpSpPr>
        <p:grpSpPr>
          <a:xfrm>
            <a:off x="5166179" y="1058294"/>
            <a:ext cx="3700377" cy="3483677"/>
            <a:chOff x="5303519" y="762911"/>
            <a:chExt cx="3700377" cy="3483677"/>
          </a:xfrm>
        </p:grpSpPr>
        <p:sp>
          <p:nvSpPr>
            <p:cNvPr id="11" name="Rounded Rectangle 10"/>
            <p:cNvSpPr/>
            <p:nvPr/>
          </p:nvSpPr>
          <p:spPr>
            <a:xfrm>
              <a:off x="5303519" y="1099985"/>
              <a:ext cx="3700377" cy="3146603"/>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grpSp>
          <p:nvGrpSpPr>
            <p:cNvPr id="12" name="Group 11"/>
            <p:cNvGrpSpPr/>
            <p:nvPr/>
          </p:nvGrpSpPr>
          <p:grpSpPr>
            <a:xfrm>
              <a:off x="5659528" y="1869127"/>
              <a:ext cx="1093372" cy="1873003"/>
              <a:chOff x="2312394" y="1920949"/>
              <a:chExt cx="1093372" cy="1873003"/>
            </a:xfrm>
          </p:grpSpPr>
          <p:sp>
            <p:nvSpPr>
              <p:cNvPr id="13" name="Rectangle 12"/>
              <p:cNvSpPr/>
              <p:nvPr/>
            </p:nvSpPr>
            <p:spPr>
              <a:xfrm>
                <a:off x="2352897" y="1920949"/>
                <a:ext cx="280132" cy="32649"/>
              </a:xfrm>
              <a:prstGeom prst="rect">
                <a:avLst/>
              </a:prstGeom>
              <a:solidFill>
                <a:sysClr val="window" lastClr="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4" name="Rectangle 13"/>
              <p:cNvSpPr/>
              <p:nvPr/>
            </p:nvSpPr>
            <p:spPr>
              <a:xfrm>
                <a:off x="2352735" y="1974460"/>
                <a:ext cx="280132" cy="32649"/>
              </a:xfrm>
              <a:prstGeom prst="rect">
                <a:avLst/>
              </a:prstGeom>
              <a:solidFill>
                <a:sysClr val="window" lastClr="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5" name="Rectangle 14"/>
              <p:cNvSpPr/>
              <p:nvPr/>
            </p:nvSpPr>
            <p:spPr>
              <a:xfrm>
                <a:off x="2351615" y="2024016"/>
                <a:ext cx="280132" cy="32649"/>
              </a:xfrm>
              <a:prstGeom prst="rect">
                <a:avLst/>
              </a:prstGeom>
              <a:solidFill>
                <a:sysClr val="window" lastClr="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6" name="TextBox 35"/>
              <p:cNvSpPr txBox="1">
                <a:spLocks noChangeArrowheads="1"/>
              </p:cNvSpPr>
              <p:nvPr/>
            </p:nvSpPr>
            <p:spPr bwMode="auto">
              <a:xfrm>
                <a:off x="2312394" y="3393842"/>
                <a:ext cx="109337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000" b="1" dirty="0">
                    <a:latin typeface="Arial" pitchFamily="34" charset="0"/>
                    <a:cs typeface="Arial" pitchFamily="34" charset="0"/>
                  </a:rPr>
                  <a:t>AWS </a:t>
                </a:r>
                <a:r>
                  <a:rPr lang="en-US" sz="1000" b="1" dirty="0" err="1">
                    <a:latin typeface="Arial" pitchFamily="34" charset="0"/>
                    <a:cs typeface="Arial" pitchFamily="34" charset="0"/>
                  </a:rPr>
                  <a:t>CloudHSM</a:t>
                </a:r>
                <a:endParaRPr lang="en-US" sz="1000" dirty="0">
                  <a:latin typeface="Arial" pitchFamily="34" charset="0"/>
                  <a:cs typeface="Arial" pitchFamily="34" charset="0"/>
                </a:endParaRPr>
              </a:p>
            </p:txBody>
          </p:sp>
          <p:pic>
            <p:nvPicPr>
              <p:cNvPr id="23" name="Picture 1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312394" y="1929709"/>
                <a:ext cx="1093372" cy="1464134"/>
              </a:xfrm>
              <a:prstGeom prst="rect">
                <a:avLst/>
              </a:prstGeom>
              <a:noFill/>
              <a:ln>
                <a:noFill/>
              </a:ln>
              <a:effectLst>
                <a:outerShdw blurRad="50800" dist="25400" dir="11220000" algn="tl" rotWithShape="0">
                  <a:sysClr val="windowText" lastClr="000000">
                    <a:lumMod val="85000"/>
                    <a:lumOff val="15000"/>
                    <a:alpha val="41000"/>
                  </a:sys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Oval 23"/>
              <p:cNvSpPr/>
              <p:nvPr/>
            </p:nvSpPr>
            <p:spPr>
              <a:xfrm>
                <a:off x="2517939" y="2667947"/>
                <a:ext cx="711547" cy="587505"/>
              </a:xfrm>
              <a:prstGeom prst="ellipse">
                <a:avLst/>
              </a:prstGeom>
              <a:solidFill>
                <a:sysClr val="window" lastClr="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pic>
            <p:nvPicPr>
              <p:cNvPr id="25" name="Picture 1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rot="5400000">
                <a:off x="2701345" y="2853952"/>
                <a:ext cx="344735" cy="2154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 name="TextBox 35"/>
              <p:cNvSpPr txBox="1">
                <a:spLocks noChangeArrowheads="1"/>
              </p:cNvSpPr>
              <p:nvPr/>
            </p:nvSpPr>
            <p:spPr bwMode="auto">
              <a:xfrm>
                <a:off x="2437801" y="3025630"/>
                <a:ext cx="871824"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sz="500" dirty="0">
                  <a:solidFill>
                    <a:prstClr val="black"/>
                  </a:solidFill>
                  <a:latin typeface="Arial" pitchFamily="34" charset="0"/>
                  <a:cs typeface="Arial" pitchFamily="34" charset="0"/>
                </a:endParaRPr>
              </a:p>
            </p:txBody>
          </p:sp>
        </p:grpSp>
        <p:cxnSp>
          <p:nvCxnSpPr>
            <p:cNvPr id="27" name="Straight Connector 26"/>
            <p:cNvCxnSpPr/>
            <p:nvPr/>
          </p:nvCxnSpPr>
          <p:spPr>
            <a:xfrm>
              <a:off x="6797628" y="3013461"/>
              <a:ext cx="484692" cy="0"/>
            </a:xfrm>
            <a:prstGeom prst="line">
              <a:avLst/>
            </a:prstGeom>
            <a:noFill/>
            <a:ln w="19050" cap="flat" cmpd="sng" algn="ctr">
              <a:solidFill>
                <a:sysClr val="window" lastClr="FFFFFF">
                  <a:lumMod val="65000"/>
                </a:sysClr>
              </a:solidFill>
              <a:prstDash val="sysDot"/>
            </a:ln>
            <a:effectLst/>
          </p:spPr>
        </p:cxnSp>
        <p:cxnSp>
          <p:nvCxnSpPr>
            <p:cNvPr id="28" name="Straight Connector 27"/>
            <p:cNvCxnSpPr/>
            <p:nvPr/>
          </p:nvCxnSpPr>
          <p:spPr>
            <a:xfrm>
              <a:off x="6791002" y="2013613"/>
              <a:ext cx="491318" cy="0"/>
            </a:xfrm>
            <a:prstGeom prst="line">
              <a:avLst/>
            </a:prstGeom>
            <a:noFill/>
            <a:ln w="19050" cap="flat" cmpd="sng" algn="ctr">
              <a:solidFill>
                <a:sysClr val="window" lastClr="FFFFFF">
                  <a:lumMod val="65000"/>
                </a:sysClr>
              </a:solidFill>
              <a:prstDash val="sysDot"/>
            </a:ln>
            <a:effectLst/>
          </p:spPr>
        </p:cxnSp>
        <p:pic>
          <p:nvPicPr>
            <p:cNvPr id="29" name="Picture 28" descr="AWS-Cloud.png"/>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369628" y="762911"/>
              <a:ext cx="509923" cy="509923"/>
            </a:xfrm>
            <a:prstGeom prst="rect">
              <a:avLst/>
            </a:prstGeom>
          </p:spPr>
        </p:pic>
        <p:grpSp>
          <p:nvGrpSpPr>
            <p:cNvPr id="30" name="Group 29"/>
            <p:cNvGrpSpPr/>
            <p:nvPr/>
          </p:nvGrpSpPr>
          <p:grpSpPr>
            <a:xfrm>
              <a:off x="7371725" y="1798781"/>
              <a:ext cx="731520" cy="412124"/>
              <a:chOff x="6894576" y="2841222"/>
              <a:chExt cx="1298448" cy="731520"/>
            </a:xfrm>
          </p:grpSpPr>
          <p:pic>
            <p:nvPicPr>
              <p:cNvPr id="31" name="Picture 30" descr="AWS-Management-Console.png"/>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894576" y="2841222"/>
                <a:ext cx="731520" cy="731520"/>
              </a:xfrm>
              <a:prstGeom prst="rect">
                <a:avLst/>
              </a:prstGeom>
            </p:spPr>
          </p:pic>
          <p:pic>
            <p:nvPicPr>
              <p:cNvPr id="32" name="Picture 31" descr="User.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461504" y="2841222"/>
                <a:ext cx="731520" cy="731520"/>
              </a:xfrm>
              <a:prstGeom prst="rect">
                <a:avLst/>
              </a:prstGeom>
            </p:spPr>
          </p:pic>
        </p:grpSp>
        <p:sp>
          <p:nvSpPr>
            <p:cNvPr id="33" name="TextBox 35"/>
            <p:cNvSpPr txBox="1">
              <a:spLocks noChangeArrowheads="1"/>
            </p:cNvSpPr>
            <p:nvPr/>
          </p:nvSpPr>
          <p:spPr bwMode="auto">
            <a:xfrm>
              <a:off x="7148855" y="2189732"/>
              <a:ext cx="172844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dirty="0">
                  <a:latin typeface="Arial" pitchFamily="34" charset="0"/>
                  <a:cs typeface="Arial" pitchFamily="34" charset="0"/>
                </a:rPr>
                <a:t>AWS Administrator </a:t>
              </a:r>
              <a:r>
                <a:rPr lang="en-US" sz="1000" dirty="0">
                  <a:latin typeface="Arial" pitchFamily="34" charset="0"/>
                  <a:cs typeface="Arial" pitchFamily="34" charset="0"/>
                </a:rPr>
                <a:t>– manages the appliance</a:t>
              </a:r>
            </a:p>
          </p:txBody>
        </p:sp>
        <p:grpSp>
          <p:nvGrpSpPr>
            <p:cNvPr id="34" name="Group 33"/>
            <p:cNvGrpSpPr/>
            <p:nvPr/>
          </p:nvGrpSpPr>
          <p:grpSpPr>
            <a:xfrm>
              <a:off x="7370134" y="2816464"/>
              <a:ext cx="734702" cy="415500"/>
              <a:chOff x="6899524" y="3623936"/>
              <a:chExt cx="1293500" cy="731520"/>
            </a:xfrm>
          </p:grpSpPr>
          <p:pic>
            <p:nvPicPr>
              <p:cNvPr id="35" name="Picture 34" descr="Client.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899524" y="3623936"/>
                <a:ext cx="731520" cy="731520"/>
              </a:xfrm>
              <a:prstGeom prst="rect">
                <a:avLst/>
              </a:prstGeom>
            </p:spPr>
          </p:pic>
          <p:pic>
            <p:nvPicPr>
              <p:cNvPr id="36" name="Picture 35" descr="User.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461504" y="3623936"/>
                <a:ext cx="731520" cy="731520"/>
              </a:xfrm>
              <a:prstGeom prst="rect">
                <a:avLst/>
              </a:prstGeom>
            </p:spPr>
          </p:pic>
        </p:grpSp>
        <p:sp>
          <p:nvSpPr>
            <p:cNvPr id="37" name="TextBox 35"/>
            <p:cNvSpPr txBox="1">
              <a:spLocks noChangeArrowheads="1"/>
            </p:cNvSpPr>
            <p:nvPr/>
          </p:nvSpPr>
          <p:spPr bwMode="auto">
            <a:xfrm>
              <a:off x="7148853" y="3231119"/>
              <a:ext cx="185504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dirty="0">
                  <a:latin typeface="Arial" pitchFamily="34" charset="0"/>
                  <a:cs typeface="Arial" pitchFamily="34" charset="0"/>
                </a:rPr>
                <a:t>You</a:t>
              </a:r>
              <a:r>
                <a:rPr lang="en-US" sz="1000" dirty="0">
                  <a:latin typeface="Arial" pitchFamily="34" charset="0"/>
                  <a:cs typeface="Arial" pitchFamily="34" charset="0"/>
                </a:rPr>
                <a:t> – control keys and crypto operations</a:t>
              </a:r>
            </a:p>
          </p:txBody>
        </p:sp>
        <p:cxnSp>
          <p:nvCxnSpPr>
            <p:cNvPr id="38" name="Straight Connector 37"/>
            <p:cNvCxnSpPr/>
            <p:nvPr/>
          </p:nvCxnSpPr>
          <p:spPr>
            <a:xfrm>
              <a:off x="6328594" y="2924409"/>
              <a:ext cx="953726" cy="0"/>
            </a:xfrm>
            <a:prstGeom prst="line">
              <a:avLst/>
            </a:prstGeom>
            <a:noFill/>
            <a:ln w="19050" cap="flat" cmpd="sng" algn="ctr">
              <a:solidFill>
                <a:sysClr val="window" lastClr="FFFFFF">
                  <a:lumMod val="65000"/>
                </a:sysClr>
              </a:solidFill>
              <a:prstDash val="sysDot"/>
            </a:ln>
            <a:effectLst/>
          </p:spPr>
        </p:cxnSp>
        <p:sp>
          <p:nvSpPr>
            <p:cNvPr id="39" name="Rounded Rectangle 38"/>
            <p:cNvSpPr/>
            <p:nvPr/>
          </p:nvSpPr>
          <p:spPr>
            <a:xfrm>
              <a:off x="5428255" y="1554481"/>
              <a:ext cx="3449045" cy="2475992"/>
            </a:xfrm>
            <a:prstGeom prst="roundRect">
              <a:avLst>
                <a:gd name="adj" fmla="val 6350"/>
              </a:avLst>
            </a:prstGeom>
            <a:noFill/>
            <a:ln w="6350" cap="flat" cmpd="sng" algn="ctr">
              <a:solidFill>
                <a:sysClr val="windowText" lastClr="000000"/>
              </a:solidFill>
              <a:prstDash val="solid"/>
            </a:ln>
            <a:effectLst/>
          </p:spPr>
          <p:txBody>
            <a:bodyPr anchor="ctr"/>
            <a:lstStyle/>
            <a:p>
              <a:pPr algn="ctr" defTabSz="914400">
                <a:defRPr/>
              </a:pPr>
              <a:endParaRPr lang="en-US" kern="0" dirty="0">
                <a:solidFill>
                  <a:sysClr val="windowText" lastClr="000000"/>
                </a:solidFill>
                <a:cs typeface="Arial"/>
              </a:endParaRPr>
            </a:p>
          </p:txBody>
        </p:sp>
        <p:sp>
          <p:nvSpPr>
            <p:cNvPr id="40" name="TextBox 35"/>
            <p:cNvSpPr txBox="1">
              <a:spLocks noChangeArrowheads="1"/>
            </p:cNvSpPr>
            <p:nvPr/>
          </p:nvSpPr>
          <p:spPr bwMode="auto">
            <a:xfrm>
              <a:off x="6220847" y="3826143"/>
              <a:ext cx="2229733"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000" dirty="0">
                  <a:latin typeface="Arial" pitchFamily="34" charset="0"/>
                  <a:cs typeface="Arial" pitchFamily="34" charset="0"/>
                </a:rPr>
                <a:t>Amazon Virtual Private Cloud</a:t>
              </a:r>
            </a:p>
          </p:txBody>
        </p:sp>
        <p:pic>
          <p:nvPicPr>
            <p:cNvPr id="41" name="Picture 41"/>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5624590" y="1352154"/>
              <a:ext cx="428450" cy="28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4" name="TextBox 3"/>
          <p:cNvSpPr txBox="1"/>
          <p:nvPr/>
        </p:nvSpPr>
        <p:spPr>
          <a:xfrm>
            <a:off x="344907" y="564532"/>
            <a:ext cx="8669752" cy="646331"/>
          </a:xfrm>
          <a:prstGeom prst="rect">
            <a:avLst/>
          </a:prstGeom>
          <a:noFill/>
        </p:spPr>
        <p:txBody>
          <a:bodyPr wrap="square" rtlCol="0">
            <a:spAutoFit/>
          </a:bodyPr>
          <a:lstStyle/>
          <a:p>
            <a:r>
              <a:rPr lang="en-US" i="1" dirty="0">
                <a:solidFill>
                  <a:schemeClr val="bg1"/>
                </a:solidFill>
              </a:rPr>
              <a:t>Help meet compliance requirements for data security by using a dedicated Hardware Security Module appliance with AWS.</a:t>
            </a:r>
          </a:p>
        </p:txBody>
      </p:sp>
      <p:sp>
        <p:nvSpPr>
          <p:cNvPr id="3" name="TextBox 2"/>
          <p:cNvSpPr txBox="1"/>
          <p:nvPr/>
        </p:nvSpPr>
        <p:spPr>
          <a:xfrm>
            <a:off x="287353" y="1387455"/>
            <a:ext cx="4798687" cy="3754874"/>
          </a:xfrm>
          <a:prstGeom prst="rect">
            <a:avLst/>
          </a:prstGeom>
          <a:noFill/>
        </p:spPr>
        <p:txBody>
          <a:bodyPr wrap="square" rtlCol="0">
            <a:spAutoFit/>
          </a:bodyPr>
          <a:lstStyle/>
          <a:p>
            <a:pPr marL="285750" indent="-285750">
              <a:buFont typeface="Arial" charset="0"/>
              <a:buChar char="•"/>
            </a:pPr>
            <a:r>
              <a:rPr lang="en-US" sz="1700" dirty="0">
                <a:solidFill>
                  <a:schemeClr val="bg1"/>
                </a:solidFill>
              </a:rPr>
              <a:t>Dedicated, single-tenant hardware device</a:t>
            </a:r>
          </a:p>
          <a:p>
            <a:pPr marL="285750" indent="-285750">
              <a:buFont typeface="Arial" charset="0"/>
              <a:buChar char="•"/>
            </a:pPr>
            <a:r>
              <a:rPr lang="en-US" sz="1700" dirty="0">
                <a:solidFill>
                  <a:schemeClr val="bg1"/>
                </a:solidFill>
              </a:rPr>
              <a:t>Can be deployed as HA and load balanced</a:t>
            </a:r>
          </a:p>
          <a:p>
            <a:pPr marL="285750" indent="-285750">
              <a:buFont typeface="Arial" charset="0"/>
              <a:buChar char="•"/>
            </a:pPr>
            <a:endParaRPr lang="en-US" sz="1700" dirty="0">
              <a:solidFill>
                <a:schemeClr val="bg1"/>
              </a:solidFill>
            </a:endParaRPr>
          </a:p>
          <a:p>
            <a:pPr marL="285750" indent="-285750">
              <a:buFont typeface="Arial" charset="0"/>
              <a:buChar char="•"/>
            </a:pPr>
            <a:endParaRPr lang="en-US" sz="1700" dirty="0">
              <a:solidFill>
                <a:schemeClr val="bg1"/>
              </a:solidFill>
            </a:endParaRPr>
          </a:p>
          <a:p>
            <a:pPr marL="285750" indent="-285750">
              <a:buFont typeface="Arial" charset="0"/>
              <a:buChar char="•"/>
            </a:pPr>
            <a:r>
              <a:rPr lang="en-US" sz="1700" dirty="0">
                <a:solidFill>
                  <a:schemeClr val="bg1"/>
                </a:solidFill>
              </a:rPr>
              <a:t>Customer use cases:</a:t>
            </a:r>
          </a:p>
          <a:p>
            <a:pPr marL="742950" lvl="1" indent="-285750">
              <a:buFont typeface="Arial" charset="0"/>
              <a:buChar char="•"/>
            </a:pPr>
            <a:r>
              <a:rPr lang="en-US" sz="1700" dirty="0">
                <a:solidFill>
                  <a:schemeClr val="bg1"/>
                </a:solidFill>
              </a:rPr>
              <a:t>Oracle TDE</a:t>
            </a:r>
          </a:p>
          <a:p>
            <a:pPr marL="742950" lvl="1" indent="-285750">
              <a:buFont typeface="Arial" charset="0"/>
              <a:buChar char="•"/>
            </a:pPr>
            <a:r>
              <a:rPr lang="en-US" sz="1700" dirty="0">
                <a:solidFill>
                  <a:schemeClr val="bg1"/>
                </a:solidFill>
              </a:rPr>
              <a:t>MS SQL Server TDE</a:t>
            </a:r>
          </a:p>
          <a:p>
            <a:pPr marL="742950" lvl="1" indent="-285750">
              <a:buFont typeface="Arial" charset="0"/>
              <a:buChar char="•"/>
            </a:pPr>
            <a:r>
              <a:rPr lang="en-US" sz="1700" dirty="0">
                <a:solidFill>
                  <a:schemeClr val="bg1"/>
                </a:solidFill>
              </a:rPr>
              <a:t>Setup SSL connections</a:t>
            </a:r>
          </a:p>
          <a:p>
            <a:pPr marL="742950" lvl="1" indent="-285750">
              <a:buFont typeface="Arial" charset="0"/>
              <a:buChar char="•"/>
            </a:pPr>
            <a:r>
              <a:rPr lang="en-US" sz="1700" dirty="0">
                <a:solidFill>
                  <a:schemeClr val="bg1"/>
                </a:solidFill>
              </a:rPr>
              <a:t>Digital Rights Management (DRM)</a:t>
            </a:r>
          </a:p>
          <a:p>
            <a:pPr marL="742950" lvl="1" indent="-285750">
              <a:buFont typeface="Arial" charset="0"/>
              <a:buChar char="•"/>
            </a:pPr>
            <a:r>
              <a:rPr lang="en-US" sz="1700" dirty="0">
                <a:solidFill>
                  <a:schemeClr val="bg1"/>
                </a:solidFill>
              </a:rPr>
              <a:t>Document Signing</a:t>
            </a:r>
          </a:p>
          <a:p>
            <a:pPr marL="285750" indent="-285750">
              <a:buFont typeface="Arial" charset="0"/>
              <a:buChar char="•"/>
            </a:pPr>
            <a:endParaRPr lang="en-US" sz="1700" dirty="0">
              <a:solidFill>
                <a:schemeClr val="bg1"/>
              </a:solidFill>
            </a:endParaRPr>
          </a:p>
          <a:p>
            <a:pPr marL="285750" indent="-285750">
              <a:buFont typeface="Arial" charset="0"/>
              <a:buChar char="•"/>
            </a:pPr>
            <a:endParaRPr lang="en-US" sz="1700" dirty="0">
              <a:solidFill>
                <a:schemeClr val="bg1"/>
              </a:solidFill>
            </a:endParaRPr>
          </a:p>
          <a:p>
            <a:pPr marL="285750" indent="-285750">
              <a:buFont typeface="Arial" charset="0"/>
              <a:buChar char="•"/>
            </a:pPr>
            <a:endParaRPr lang="en-US" sz="1700" dirty="0">
              <a:solidFill>
                <a:schemeClr val="bg1"/>
              </a:solidFill>
            </a:endParaRPr>
          </a:p>
          <a:p>
            <a:pPr marL="285750" indent="-285750">
              <a:buFont typeface="Arial" charset="0"/>
              <a:buChar char="•"/>
            </a:pPr>
            <a:endParaRPr lang="en-US" sz="1700" dirty="0">
              <a:solidFill>
                <a:schemeClr val="bg1"/>
              </a:solidFill>
            </a:endParaRPr>
          </a:p>
        </p:txBody>
      </p:sp>
    </p:spTree>
    <p:extLst>
      <p:ext uri="{BB962C8B-B14F-4D97-AF65-F5344CB8AC3E}">
        <p14:creationId xmlns:p14="http://schemas.microsoft.com/office/powerpoint/2010/main" val="321453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 y="8721"/>
            <a:ext cx="9144000" cy="5233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7591" tIns="33819" rIns="67591" bIns="33819" rtlCol="0" anchor="ctr"/>
          <a:lstStyle/>
          <a:p>
            <a:pPr algn="ctr" defTabSz="338238"/>
            <a:endParaRPr lang="en-US" sz="6000" dirty="0">
              <a:solidFill>
                <a:prstClr val="white"/>
              </a:solidFill>
              <a:latin typeface="Arial"/>
              <a:cs typeface="Arial"/>
            </a:endParaRPr>
          </a:p>
        </p:txBody>
      </p:sp>
      <p:sp>
        <p:nvSpPr>
          <p:cNvPr id="2" name="Oval 1"/>
          <p:cNvSpPr/>
          <p:nvPr/>
        </p:nvSpPr>
        <p:spPr>
          <a:xfrm>
            <a:off x="3699318" y="1017523"/>
            <a:ext cx="1617068" cy="1617068"/>
          </a:xfrm>
          <a:prstGeom prst="ellipse">
            <a:avLst/>
          </a:prstGeom>
          <a:solidFill>
            <a:schemeClr val="tx2"/>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11500" dirty="0">
              <a:solidFill>
                <a:srgbClr val="E79C0F"/>
              </a:solidFill>
            </a:endParaRPr>
          </a:p>
        </p:txBody>
      </p:sp>
      <p:sp>
        <p:nvSpPr>
          <p:cNvPr id="4" name="Rectangle 3"/>
          <p:cNvSpPr/>
          <p:nvPr/>
        </p:nvSpPr>
        <p:spPr>
          <a:xfrm>
            <a:off x="4011032" y="854702"/>
            <a:ext cx="1002965" cy="1860814"/>
          </a:xfrm>
          <a:prstGeom prst="rect">
            <a:avLst/>
          </a:prstGeom>
          <a:effectLst/>
        </p:spPr>
        <p:txBody>
          <a:bodyPr wrap="none" lIns="90232" tIns="45109" rIns="90232" bIns="45109">
            <a:spAutoFit/>
          </a:bodyPr>
          <a:lstStyle/>
          <a:p>
            <a:pPr algn="ctr"/>
            <a:r>
              <a:rPr lang="en-US" sz="11500" b="1" dirty="0">
                <a:solidFill>
                  <a:schemeClr val="bg1"/>
                </a:solidFill>
                <a:latin typeface="Arial"/>
                <a:cs typeface="Arial"/>
              </a:rPr>
              <a:t>5</a:t>
            </a:r>
          </a:p>
        </p:txBody>
      </p:sp>
      <p:sp>
        <p:nvSpPr>
          <p:cNvPr id="5" name="Rectangle 4"/>
          <p:cNvSpPr/>
          <p:nvPr/>
        </p:nvSpPr>
        <p:spPr>
          <a:xfrm>
            <a:off x="450415" y="2865622"/>
            <a:ext cx="8238818" cy="2122424"/>
          </a:xfrm>
          <a:prstGeom prst="rect">
            <a:avLst/>
          </a:prstGeom>
        </p:spPr>
        <p:txBody>
          <a:bodyPr wrap="square" lIns="90232" tIns="45109" rIns="90232" bIns="45109">
            <a:spAutoFit/>
          </a:bodyPr>
          <a:lstStyle/>
          <a:p>
            <a:pPr algn="ctr" defTabSz="338238"/>
            <a:r>
              <a:rPr lang="en-US" sz="6600" dirty="0">
                <a:solidFill>
                  <a:prstClr val="white"/>
                </a:solidFill>
                <a:latin typeface="Arial"/>
                <a:cs typeface="Arial"/>
              </a:rPr>
              <a:t>Configuration Management</a:t>
            </a:r>
          </a:p>
        </p:txBody>
      </p:sp>
    </p:spTree>
    <p:extLst>
      <p:ext uri="{BB962C8B-B14F-4D97-AF65-F5344CB8AC3E}">
        <p14:creationId xmlns:p14="http://schemas.microsoft.com/office/powerpoint/2010/main" val="38209890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Amazon Inspector</a:t>
            </a:r>
          </a:p>
        </p:txBody>
      </p:sp>
      <p:sp>
        <p:nvSpPr>
          <p:cNvPr id="3" name="Content Placeholder 2"/>
          <p:cNvSpPr>
            <a:spLocks noGrp="1"/>
          </p:cNvSpPr>
          <p:nvPr>
            <p:ph idx="1"/>
          </p:nvPr>
        </p:nvSpPr>
        <p:spPr>
          <a:xfrm>
            <a:off x="340591" y="947340"/>
            <a:ext cx="7449393" cy="3190709"/>
          </a:xfrm>
        </p:spPr>
        <p:txBody>
          <a:bodyPr/>
          <a:lstStyle/>
          <a:p>
            <a:pPr marL="342900" indent="-342900">
              <a:buFont typeface="Arial"/>
              <a:buChar char="•"/>
            </a:pPr>
            <a:r>
              <a:rPr lang="en-US" dirty="0"/>
              <a:t>Vulnerability Assessment Service</a:t>
            </a:r>
          </a:p>
          <a:p>
            <a:pPr marL="1085850" lvl="1" indent="-342900"/>
            <a:r>
              <a:rPr lang="en-US" dirty="0"/>
              <a:t>Built from the ground up to support DevSecOps</a:t>
            </a:r>
          </a:p>
          <a:p>
            <a:pPr marL="1085850" lvl="1" indent="-342900"/>
            <a:r>
              <a:rPr lang="en-US" dirty="0"/>
              <a:t>Automatable via APIs</a:t>
            </a:r>
          </a:p>
          <a:p>
            <a:pPr marL="1085850" lvl="1" indent="-342900"/>
            <a:r>
              <a:rPr lang="en-US" dirty="0"/>
              <a:t>Integrates with CI/CD tools</a:t>
            </a:r>
          </a:p>
          <a:p>
            <a:pPr marL="1085850" lvl="1" indent="-342900"/>
            <a:r>
              <a:rPr lang="en-US" dirty="0"/>
              <a:t>On-Demand Pricing model</a:t>
            </a:r>
          </a:p>
          <a:p>
            <a:pPr marL="1085850" lvl="1" indent="-342900"/>
            <a:r>
              <a:rPr lang="en-US" dirty="0"/>
              <a:t>Static &amp; Dynamic Rules Packages</a:t>
            </a:r>
          </a:p>
          <a:p>
            <a:pPr marL="1085850" lvl="1" indent="-342900"/>
            <a:r>
              <a:rPr lang="en-US" dirty="0"/>
              <a:t>Generates Findings</a:t>
            </a:r>
          </a:p>
        </p:txBody>
      </p:sp>
      <p:pic>
        <p:nvPicPr>
          <p:cNvPr id="5" name="Picture 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796733" y="2025052"/>
            <a:ext cx="2098800" cy="2518560"/>
          </a:xfrm>
          <a:prstGeom prst="rect">
            <a:avLst/>
          </a:prstGeom>
        </p:spPr>
      </p:pic>
    </p:spTree>
    <p:extLst>
      <p:ext uri="{BB962C8B-B14F-4D97-AF65-F5344CB8AC3E}">
        <p14:creationId xmlns:p14="http://schemas.microsoft.com/office/powerpoint/2010/main" val="1033318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AWS WAF</a:t>
            </a:r>
          </a:p>
        </p:txBody>
      </p:sp>
      <p:pic>
        <p:nvPicPr>
          <p:cNvPr id="4" name="Picture 2" descr="https://design.amazon.com/mockups/com/aws/management_console/goku/001_goku_console/v6/images/get_started/u67.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516151" y="114937"/>
            <a:ext cx="450995" cy="54574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87765" y="1682832"/>
            <a:ext cx="8622488" cy="2030177"/>
            <a:chOff x="336853" y="2453844"/>
            <a:chExt cx="11496650" cy="2706903"/>
          </a:xfrm>
        </p:grpSpPr>
        <p:pic>
          <p:nvPicPr>
            <p:cNvPr id="5" name="Picture 4"/>
            <p:cNvPicPr>
              <a:picLocks noChangeAspect="1"/>
            </p:cNvPicPr>
            <p:nvPr/>
          </p:nvPicPr>
          <p:blipFill>
            <a:blip r:embed="rId4"/>
            <a:stretch>
              <a:fillRect/>
            </a:stretch>
          </p:blipFill>
          <p:spPr>
            <a:xfrm>
              <a:off x="336853" y="2453844"/>
              <a:ext cx="3609975" cy="2667000"/>
            </a:xfrm>
            <a:prstGeom prst="rect">
              <a:avLst/>
            </a:prstGeom>
          </p:spPr>
        </p:pic>
        <p:pic>
          <p:nvPicPr>
            <p:cNvPr id="6" name="Picture 5"/>
            <p:cNvPicPr>
              <a:picLocks noChangeAspect="1"/>
            </p:cNvPicPr>
            <p:nvPr/>
          </p:nvPicPr>
          <p:blipFill>
            <a:blip r:embed="rId5"/>
            <a:stretch>
              <a:fillRect/>
            </a:stretch>
          </p:blipFill>
          <p:spPr>
            <a:xfrm>
              <a:off x="4237328" y="2503272"/>
              <a:ext cx="3762375" cy="2657475"/>
            </a:xfrm>
            <a:prstGeom prst="rect">
              <a:avLst/>
            </a:prstGeom>
          </p:spPr>
        </p:pic>
        <p:pic>
          <p:nvPicPr>
            <p:cNvPr id="7" name="Picture 6"/>
            <p:cNvPicPr>
              <a:picLocks noChangeAspect="1"/>
            </p:cNvPicPr>
            <p:nvPr/>
          </p:nvPicPr>
          <p:blipFill>
            <a:blip r:embed="rId6"/>
            <a:stretch>
              <a:fillRect/>
            </a:stretch>
          </p:blipFill>
          <p:spPr>
            <a:xfrm>
              <a:off x="8290203" y="2503272"/>
              <a:ext cx="3543300" cy="2514600"/>
            </a:xfrm>
            <a:prstGeom prst="rect">
              <a:avLst/>
            </a:prstGeom>
          </p:spPr>
        </p:pic>
      </p:grpSp>
    </p:spTree>
    <p:extLst>
      <p:ext uri="{BB962C8B-B14F-4D97-AF65-F5344CB8AC3E}">
        <p14:creationId xmlns:p14="http://schemas.microsoft.com/office/powerpoint/2010/main" val="446827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331019" y="93874"/>
            <a:ext cx="8771605" cy="686858"/>
          </a:xfrm>
        </p:spPr>
        <p:txBody>
          <a:bodyPr>
            <a:normAutofit/>
          </a:bodyPr>
          <a:lstStyle/>
          <a:p>
            <a:r>
              <a:rPr lang="en-US" b="1" dirty="0"/>
              <a:t>AWS </a:t>
            </a:r>
            <a:r>
              <a:rPr lang="en-US" b="1" dirty="0" err="1"/>
              <a:t>CloudTrail</a:t>
            </a:r>
            <a:endParaRPr lang="en-US" b="1" dirty="0"/>
          </a:p>
        </p:txBody>
      </p:sp>
      <p:sp>
        <p:nvSpPr>
          <p:cNvPr id="2" name="Rectangle 1"/>
          <p:cNvSpPr/>
          <p:nvPr/>
        </p:nvSpPr>
        <p:spPr>
          <a:xfrm>
            <a:off x="318194" y="509292"/>
            <a:ext cx="7896247" cy="369332"/>
          </a:xfrm>
          <a:prstGeom prst="rect">
            <a:avLst/>
          </a:prstGeom>
        </p:spPr>
        <p:txBody>
          <a:bodyPr wrap="square">
            <a:spAutoFit/>
          </a:bodyPr>
          <a:lstStyle/>
          <a:p>
            <a:r>
              <a:rPr lang="en-US" i="1" dirty="0">
                <a:solidFill>
                  <a:schemeClr val="bg1"/>
                </a:solidFill>
              </a:rPr>
              <a:t>Web service that records AWS API calls for your account and delivers logs.</a:t>
            </a:r>
          </a:p>
        </p:txBody>
      </p:sp>
      <p:graphicFrame>
        <p:nvGraphicFramePr>
          <p:cNvPr id="6" name="Table 5"/>
          <p:cNvGraphicFramePr>
            <a:graphicFrameLocks noGrp="1"/>
          </p:cNvGraphicFramePr>
          <p:nvPr>
            <p:extLst/>
          </p:nvPr>
        </p:nvGraphicFramePr>
        <p:xfrm>
          <a:off x="389261" y="1733929"/>
          <a:ext cx="5057234" cy="1656080"/>
        </p:xfrm>
        <a:graphic>
          <a:graphicData uri="http://schemas.openxmlformats.org/drawingml/2006/table">
            <a:tbl>
              <a:tblPr firstRow="1" bandRow="1">
                <a:tableStyleId>{5C22544A-7EE6-4342-B048-85BDC9FD1C3A}</a:tableStyleId>
              </a:tblPr>
              <a:tblGrid>
                <a:gridCol w="651193">
                  <a:extLst>
                    <a:ext uri="{9D8B030D-6E8A-4147-A177-3AD203B41FA5}">
                      <a16:colId xmlns:a16="http://schemas.microsoft.com/office/drawing/2014/main" val="20000"/>
                    </a:ext>
                  </a:extLst>
                </a:gridCol>
                <a:gridCol w="73533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971868">
                  <a:extLst>
                    <a:ext uri="{9D8B030D-6E8A-4147-A177-3AD203B41FA5}">
                      <a16:colId xmlns:a16="http://schemas.microsoft.com/office/drawing/2014/main" val="20003"/>
                    </a:ext>
                  </a:extLst>
                </a:gridCol>
                <a:gridCol w="1327243">
                  <a:extLst>
                    <a:ext uri="{9D8B030D-6E8A-4147-A177-3AD203B41FA5}">
                      <a16:colId xmlns:a16="http://schemas.microsoft.com/office/drawing/2014/main" val="20004"/>
                    </a:ext>
                  </a:extLst>
                </a:gridCol>
              </a:tblGrid>
              <a:tr h="370840">
                <a:tc>
                  <a:txBody>
                    <a:bodyPr/>
                    <a:lstStyle/>
                    <a:p>
                      <a:r>
                        <a:rPr lang="en-US" sz="1200" dirty="0"/>
                        <a:t>Who?</a:t>
                      </a:r>
                    </a:p>
                  </a:txBody>
                  <a:tcPr/>
                </a:tc>
                <a:tc>
                  <a:txBody>
                    <a:bodyPr/>
                    <a:lstStyle/>
                    <a:p>
                      <a:r>
                        <a:rPr lang="en-US" sz="1200" dirty="0"/>
                        <a:t>When?</a:t>
                      </a:r>
                    </a:p>
                  </a:txBody>
                  <a:tcPr/>
                </a:tc>
                <a:tc>
                  <a:txBody>
                    <a:bodyPr/>
                    <a:lstStyle/>
                    <a:p>
                      <a:r>
                        <a:rPr lang="en-US" sz="1200" dirty="0"/>
                        <a:t>What?</a:t>
                      </a:r>
                    </a:p>
                  </a:txBody>
                  <a:tcPr/>
                </a:tc>
                <a:tc>
                  <a:txBody>
                    <a:bodyPr/>
                    <a:lstStyle/>
                    <a:p>
                      <a:r>
                        <a:rPr lang="en-US" sz="1200" dirty="0"/>
                        <a:t>Where</a:t>
                      </a:r>
                      <a:r>
                        <a:rPr lang="en-US" sz="1200" baseline="0" dirty="0"/>
                        <a:t> to</a:t>
                      </a:r>
                      <a:r>
                        <a:rPr lang="en-US" sz="1200" dirty="0"/>
                        <a:t>?</a:t>
                      </a:r>
                    </a:p>
                  </a:txBody>
                  <a:tcPr/>
                </a:tc>
                <a:tc>
                  <a:txBody>
                    <a:bodyPr/>
                    <a:lstStyle/>
                    <a:p>
                      <a:r>
                        <a:rPr lang="en-US" sz="1200" dirty="0"/>
                        <a:t>Where from?</a:t>
                      </a:r>
                    </a:p>
                  </a:txBody>
                  <a:tcPr/>
                </a:tc>
                <a:extLst>
                  <a:ext uri="{0D108BD9-81ED-4DB2-BD59-A6C34878D82A}">
                    <a16:rowId xmlns:a16="http://schemas.microsoft.com/office/drawing/2014/main" val="10000"/>
                  </a:ext>
                </a:extLst>
              </a:tr>
              <a:tr h="370840">
                <a:tc>
                  <a:txBody>
                    <a:bodyPr/>
                    <a:lstStyle/>
                    <a:p>
                      <a:r>
                        <a:rPr lang="en-US" sz="1200" dirty="0"/>
                        <a:t>Bill</a:t>
                      </a:r>
                    </a:p>
                  </a:txBody>
                  <a:tcPr>
                    <a:lnB w="76200" cap="flat" cmpd="sng" algn="ctr">
                      <a:solidFill>
                        <a:srgbClr val="FF0000"/>
                      </a:solidFill>
                      <a:prstDash val="solid"/>
                      <a:round/>
                      <a:headEnd type="none" w="med" len="med"/>
                      <a:tailEnd type="none" w="med" len="med"/>
                    </a:lnB>
                  </a:tcPr>
                </a:tc>
                <a:tc>
                  <a:txBody>
                    <a:bodyPr/>
                    <a:lstStyle/>
                    <a:p>
                      <a:r>
                        <a:rPr lang="en-US" sz="1200" dirty="0"/>
                        <a:t>3:27pm</a:t>
                      </a:r>
                    </a:p>
                  </a:txBody>
                  <a:tcPr>
                    <a:lnB w="76200" cap="flat" cmpd="sng" algn="ctr">
                      <a:solidFill>
                        <a:srgbClr val="FF0000"/>
                      </a:solidFill>
                      <a:prstDash val="solid"/>
                      <a:round/>
                      <a:headEnd type="none" w="med" len="med"/>
                      <a:tailEnd type="none" w="med" len="med"/>
                    </a:lnB>
                  </a:tcPr>
                </a:tc>
                <a:tc>
                  <a:txBody>
                    <a:bodyPr/>
                    <a:lstStyle/>
                    <a:p>
                      <a:r>
                        <a:rPr lang="en-US" sz="1200" dirty="0"/>
                        <a:t>Launch Instance</a:t>
                      </a:r>
                    </a:p>
                  </a:txBody>
                  <a:tcPr>
                    <a:lnB w="76200" cap="flat" cmpd="sng" algn="ctr">
                      <a:solidFill>
                        <a:srgbClr val="FF0000"/>
                      </a:solidFill>
                      <a:prstDash val="solid"/>
                      <a:round/>
                      <a:headEnd type="none" w="med" len="med"/>
                      <a:tailEnd type="none" w="med" len="med"/>
                    </a:lnB>
                  </a:tcPr>
                </a:tc>
                <a:tc>
                  <a:txBody>
                    <a:bodyPr/>
                    <a:lstStyle/>
                    <a:p>
                      <a:r>
                        <a:rPr lang="en-US" sz="1200" dirty="0"/>
                        <a:t>us-west-2</a:t>
                      </a:r>
                    </a:p>
                  </a:txBody>
                  <a:tcPr>
                    <a:lnB w="76200" cap="flat" cmpd="sng" algn="ctr">
                      <a:solidFill>
                        <a:srgbClr val="FF0000"/>
                      </a:solidFill>
                      <a:prstDash val="solid"/>
                      <a:round/>
                      <a:headEnd type="none" w="med" len="med"/>
                      <a:tailEnd type="none" w="med" len="med"/>
                    </a:lnB>
                  </a:tcPr>
                </a:tc>
                <a:tc>
                  <a:txBody>
                    <a:bodyPr/>
                    <a:lstStyle/>
                    <a:p>
                      <a:r>
                        <a:rPr lang="en-US" sz="1200" dirty="0"/>
                        <a:t>72.21.198.64</a:t>
                      </a:r>
                    </a:p>
                  </a:txBody>
                  <a:tcPr>
                    <a:lnB w="762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sz="1200" dirty="0"/>
                        <a:t>Alice</a:t>
                      </a:r>
                    </a:p>
                  </a:txBody>
                  <a:tcPr>
                    <a:lnL w="76200" cap="flat" cmpd="sng" algn="ctr">
                      <a:solidFill>
                        <a:srgbClr val="FF0000"/>
                      </a:solidFill>
                      <a:prstDash val="solid"/>
                      <a:round/>
                      <a:headEnd type="none" w="med" len="med"/>
                      <a:tailEnd type="none" w="med" len="med"/>
                    </a:lnL>
                    <a:lnT w="76200" cap="flat" cmpd="sng" algn="ctr">
                      <a:solidFill>
                        <a:srgbClr val="FF0000"/>
                      </a:solidFill>
                      <a:prstDash val="solid"/>
                      <a:round/>
                      <a:headEnd type="none" w="med" len="med"/>
                      <a:tailEnd type="none" w="med" len="med"/>
                    </a:lnT>
                    <a:lnB w="76200" cap="flat" cmpd="sng" algn="ctr">
                      <a:solidFill>
                        <a:srgbClr val="FF0000"/>
                      </a:solidFill>
                      <a:prstDash val="solid"/>
                      <a:round/>
                      <a:headEnd type="none" w="med" len="med"/>
                      <a:tailEnd type="none" w="med" len="med"/>
                    </a:lnB>
                  </a:tcPr>
                </a:tc>
                <a:tc>
                  <a:txBody>
                    <a:bodyPr/>
                    <a:lstStyle/>
                    <a:p>
                      <a:r>
                        <a:rPr lang="en-US" sz="1200" dirty="0"/>
                        <a:t>8:19am</a:t>
                      </a:r>
                    </a:p>
                  </a:txBody>
                  <a:tcPr>
                    <a:lnT w="76200" cap="flat" cmpd="sng" algn="ctr">
                      <a:solidFill>
                        <a:srgbClr val="FF0000"/>
                      </a:solidFill>
                      <a:prstDash val="solid"/>
                      <a:round/>
                      <a:headEnd type="none" w="med" len="med"/>
                      <a:tailEnd type="none" w="med" len="med"/>
                    </a:lnT>
                    <a:lnB w="76200" cap="flat" cmpd="sng" algn="ctr">
                      <a:solidFill>
                        <a:srgbClr val="FF0000"/>
                      </a:solidFill>
                      <a:prstDash val="solid"/>
                      <a:round/>
                      <a:headEnd type="none" w="med" len="med"/>
                      <a:tailEnd type="none" w="med" len="med"/>
                    </a:lnB>
                  </a:tcPr>
                </a:tc>
                <a:tc>
                  <a:txBody>
                    <a:bodyPr/>
                    <a:lstStyle/>
                    <a:p>
                      <a:r>
                        <a:rPr lang="en-US" sz="1200" dirty="0"/>
                        <a:t>Added</a:t>
                      </a:r>
                      <a:r>
                        <a:rPr lang="en-US" sz="1200" baseline="0" dirty="0"/>
                        <a:t> Bob to admin group</a:t>
                      </a:r>
                      <a:endParaRPr lang="en-US" sz="1200" dirty="0"/>
                    </a:p>
                  </a:txBody>
                  <a:tcPr>
                    <a:lnT w="76200" cap="flat" cmpd="sng" algn="ctr">
                      <a:solidFill>
                        <a:srgbClr val="FF0000"/>
                      </a:solidFill>
                      <a:prstDash val="solid"/>
                      <a:round/>
                      <a:headEnd type="none" w="med" len="med"/>
                      <a:tailEnd type="none" w="med" len="med"/>
                    </a:lnT>
                    <a:lnB w="76200" cap="flat" cmpd="sng" algn="ctr">
                      <a:solidFill>
                        <a:srgbClr val="FF0000"/>
                      </a:solidFill>
                      <a:prstDash val="solid"/>
                      <a:round/>
                      <a:headEnd type="none" w="med" len="med"/>
                      <a:tailEnd type="none" w="med" len="med"/>
                    </a:lnB>
                  </a:tcPr>
                </a:tc>
                <a:tc>
                  <a:txBody>
                    <a:bodyPr/>
                    <a:lstStyle/>
                    <a:p>
                      <a:r>
                        <a:rPr lang="en-US" sz="1200" baseline="0" dirty="0"/>
                        <a:t>us-east-1</a:t>
                      </a:r>
                      <a:endParaRPr lang="en-US" sz="1200" dirty="0"/>
                    </a:p>
                  </a:txBody>
                  <a:tcPr>
                    <a:lnT w="76200" cap="flat" cmpd="sng" algn="ctr">
                      <a:solidFill>
                        <a:srgbClr val="FF0000"/>
                      </a:solidFill>
                      <a:prstDash val="solid"/>
                      <a:round/>
                      <a:headEnd type="none" w="med" len="med"/>
                      <a:tailEnd type="none" w="med" len="med"/>
                    </a:lnT>
                    <a:lnB w="76200" cap="flat" cmpd="sng" algn="ctr">
                      <a:solidFill>
                        <a:srgbClr val="FF0000"/>
                      </a:solidFill>
                      <a:prstDash val="solid"/>
                      <a:round/>
                      <a:headEnd type="none" w="med" len="med"/>
                      <a:tailEnd type="none" w="med" len="med"/>
                    </a:lnB>
                  </a:tcPr>
                </a:tc>
                <a:tc>
                  <a:txBody>
                    <a:bodyPr/>
                    <a:lstStyle/>
                    <a:p>
                      <a:r>
                        <a:rPr lang="en-US" sz="1200" dirty="0"/>
                        <a:t>127.0.0.1</a:t>
                      </a:r>
                    </a:p>
                  </a:txBody>
                  <a:tcPr>
                    <a:lnR w="76200" cap="flat" cmpd="sng" algn="ctr">
                      <a:solidFill>
                        <a:srgbClr val="FF0000"/>
                      </a:solidFill>
                      <a:prstDash val="solid"/>
                      <a:round/>
                      <a:headEnd type="none" w="med" len="med"/>
                      <a:tailEnd type="none" w="med" len="med"/>
                    </a:lnR>
                    <a:lnT w="76200" cap="flat" cmpd="sng" algn="ctr">
                      <a:solidFill>
                        <a:srgbClr val="FF0000"/>
                      </a:solidFill>
                      <a:prstDash val="solid"/>
                      <a:round/>
                      <a:headEnd type="none" w="med" len="med"/>
                      <a:tailEnd type="none" w="med" len="med"/>
                    </a:lnT>
                    <a:lnB w="762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sz="1200" dirty="0"/>
                        <a:t>Steve</a:t>
                      </a:r>
                    </a:p>
                  </a:txBody>
                  <a:tcPr>
                    <a:lnT w="76200" cap="flat" cmpd="sng" algn="ctr">
                      <a:solidFill>
                        <a:srgbClr val="FF0000"/>
                      </a:solidFill>
                      <a:prstDash val="solid"/>
                      <a:round/>
                      <a:headEnd type="none" w="med" len="med"/>
                      <a:tailEnd type="none" w="med" len="med"/>
                    </a:lnT>
                  </a:tcPr>
                </a:tc>
                <a:tc>
                  <a:txBody>
                    <a:bodyPr/>
                    <a:lstStyle/>
                    <a:p>
                      <a:r>
                        <a:rPr lang="en-US" sz="1200" dirty="0"/>
                        <a:t>2:22pm</a:t>
                      </a:r>
                    </a:p>
                  </a:txBody>
                  <a:tcPr>
                    <a:lnT w="76200" cap="flat" cmpd="sng" algn="ctr">
                      <a:solidFill>
                        <a:srgbClr val="FF0000"/>
                      </a:solidFill>
                      <a:prstDash val="solid"/>
                      <a:round/>
                      <a:headEnd type="none" w="med" len="med"/>
                      <a:tailEnd type="none" w="med" len="med"/>
                    </a:lnT>
                  </a:tcPr>
                </a:tc>
                <a:tc>
                  <a:txBody>
                    <a:bodyPr/>
                    <a:lstStyle/>
                    <a:p>
                      <a:r>
                        <a:rPr lang="en-US" sz="1200" dirty="0"/>
                        <a:t>Deleted</a:t>
                      </a:r>
                      <a:r>
                        <a:rPr lang="en-US" sz="1200" baseline="0" dirty="0"/>
                        <a:t> </a:t>
                      </a:r>
                      <a:r>
                        <a:rPr lang="en-US" sz="1200" baseline="0" dirty="0" err="1"/>
                        <a:t>DynamoDB</a:t>
                      </a:r>
                      <a:r>
                        <a:rPr lang="en-US" sz="1200" baseline="0" dirty="0"/>
                        <a:t> table</a:t>
                      </a:r>
                      <a:endParaRPr lang="en-US" sz="1200" dirty="0"/>
                    </a:p>
                  </a:txBody>
                  <a:tcPr>
                    <a:lnT w="76200" cap="flat" cmpd="sng" algn="ctr">
                      <a:solidFill>
                        <a:srgbClr val="FF0000"/>
                      </a:solidFill>
                      <a:prstDash val="solid"/>
                      <a:round/>
                      <a:headEnd type="none" w="med" len="med"/>
                      <a:tailEnd type="none" w="med" len="med"/>
                    </a:lnT>
                  </a:tcPr>
                </a:tc>
                <a:tc>
                  <a:txBody>
                    <a:bodyPr/>
                    <a:lstStyle/>
                    <a:p>
                      <a:r>
                        <a:rPr lang="en-US" sz="1200" dirty="0"/>
                        <a:t>eu-west-1</a:t>
                      </a:r>
                    </a:p>
                  </a:txBody>
                  <a:tcPr>
                    <a:lnT w="76200" cap="flat" cmpd="sng" algn="ctr">
                      <a:solidFill>
                        <a:srgbClr val="FF0000"/>
                      </a:solidFill>
                      <a:prstDash val="solid"/>
                      <a:round/>
                      <a:headEnd type="none" w="med" len="med"/>
                      <a:tailEnd type="none" w="med" len="med"/>
                    </a:lnT>
                  </a:tcPr>
                </a:tc>
                <a:tc>
                  <a:txBody>
                    <a:bodyPr/>
                    <a:lstStyle/>
                    <a:p>
                      <a:r>
                        <a:rPr lang="en-US" sz="1200" dirty="0"/>
                        <a:t>205.251.233.176</a:t>
                      </a:r>
                    </a:p>
                  </a:txBody>
                  <a:tcPr>
                    <a:lnT w="7620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pic>
        <p:nvPicPr>
          <p:cNvPr id="12" name="Picture 11"/>
          <p:cNvPicPr>
            <a:picLocks noChangeAspect="1"/>
          </p:cNvPicPr>
          <p:nvPr/>
        </p:nvPicPr>
        <p:blipFill>
          <a:blip r:embed="rId3"/>
          <a:stretch>
            <a:fillRect/>
          </a:stretch>
        </p:blipFill>
        <p:spPr>
          <a:xfrm>
            <a:off x="5619029" y="878624"/>
            <a:ext cx="3207251" cy="3610558"/>
          </a:xfrm>
          <a:prstGeom prst="rect">
            <a:avLst/>
          </a:prstGeom>
        </p:spPr>
      </p:pic>
    </p:spTree>
    <p:extLst>
      <p:ext uri="{BB962C8B-B14F-4D97-AF65-F5344CB8AC3E}">
        <p14:creationId xmlns:p14="http://schemas.microsoft.com/office/powerpoint/2010/main" val="80359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loudWatch_Detail_GraphsStat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62382" y="979547"/>
            <a:ext cx="3921954" cy="1919693"/>
          </a:xfrm>
          <a:prstGeom prst="rect">
            <a:avLst/>
          </a:prstGeom>
        </p:spPr>
      </p:pic>
      <p:sp>
        <p:nvSpPr>
          <p:cNvPr id="15" name="Title 1"/>
          <p:cNvSpPr>
            <a:spLocks noGrp="1"/>
          </p:cNvSpPr>
          <p:nvPr>
            <p:ph type="title"/>
          </p:nvPr>
        </p:nvSpPr>
        <p:spPr>
          <a:xfrm>
            <a:off x="312731" y="11578"/>
            <a:ext cx="8771605" cy="537062"/>
          </a:xfrm>
        </p:spPr>
        <p:txBody>
          <a:bodyPr>
            <a:normAutofit/>
          </a:bodyPr>
          <a:lstStyle/>
          <a:p>
            <a:r>
              <a:rPr lang="en-US" b="1" dirty="0"/>
              <a:t>AWS </a:t>
            </a:r>
            <a:r>
              <a:rPr lang="en-US" b="1" dirty="0" err="1"/>
              <a:t>CloudWatch</a:t>
            </a:r>
            <a:endParaRPr lang="en-US" b="1" dirty="0"/>
          </a:p>
        </p:txBody>
      </p:sp>
      <p:sp>
        <p:nvSpPr>
          <p:cNvPr id="30" name="Rectangle 29"/>
          <p:cNvSpPr/>
          <p:nvPr/>
        </p:nvSpPr>
        <p:spPr>
          <a:xfrm>
            <a:off x="264656" y="409948"/>
            <a:ext cx="7572237" cy="369332"/>
          </a:xfrm>
          <a:prstGeom prst="rect">
            <a:avLst/>
          </a:prstGeom>
        </p:spPr>
        <p:txBody>
          <a:bodyPr wrap="square">
            <a:spAutoFit/>
          </a:bodyPr>
          <a:lstStyle/>
          <a:p>
            <a:r>
              <a:rPr lang="en-US" i="1" dirty="0">
                <a:solidFill>
                  <a:schemeClr val="bg1"/>
                </a:solidFill>
              </a:rPr>
              <a:t>Monitoring services for AWS Resources and AWS-based Applications.</a:t>
            </a:r>
          </a:p>
        </p:txBody>
      </p:sp>
      <p:sp>
        <p:nvSpPr>
          <p:cNvPr id="45" name="Rounded Rectangle 44"/>
          <p:cNvSpPr/>
          <p:nvPr/>
        </p:nvSpPr>
        <p:spPr>
          <a:xfrm>
            <a:off x="441826" y="1586747"/>
            <a:ext cx="4084651" cy="3058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Monitor and </a:t>
            </a:r>
            <a:r>
              <a:rPr lang="en-US" sz="1400"/>
              <a:t>Store Logs</a:t>
            </a:r>
            <a:endParaRPr lang="en-US" sz="1400" dirty="0"/>
          </a:p>
        </p:txBody>
      </p:sp>
      <p:sp>
        <p:nvSpPr>
          <p:cNvPr id="47" name="Rounded Rectangle 46"/>
          <p:cNvSpPr/>
          <p:nvPr/>
        </p:nvSpPr>
        <p:spPr>
          <a:xfrm>
            <a:off x="445497" y="1939394"/>
            <a:ext cx="4084651" cy="3058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Set Alarms (react to changes)</a:t>
            </a:r>
          </a:p>
        </p:txBody>
      </p:sp>
      <p:sp>
        <p:nvSpPr>
          <p:cNvPr id="50" name="Rounded Rectangle 49"/>
          <p:cNvSpPr/>
          <p:nvPr/>
        </p:nvSpPr>
        <p:spPr>
          <a:xfrm>
            <a:off x="449167" y="2303919"/>
            <a:ext cx="4084651" cy="3058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View Graphs and Statistics</a:t>
            </a:r>
          </a:p>
        </p:txBody>
      </p:sp>
      <p:sp>
        <p:nvSpPr>
          <p:cNvPr id="41" name="Rounded Rectangle 40"/>
          <p:cNvSpPr/>
          <p:nvPr/>
        </p:nvSpPr>
        <p:spPr>
          <a:xfrm>
            <a:off x="439849" y="1240384"/>
            <a:ext cx="4084651" cy="3058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Collect and Track Metrics</a:t>
            </a:r>
          </a:p>
        </p:txBody>
      </p:sp>
      <p:sp>
        <p:nvSpPr>
          <p:cNvPr id="3" name="TextBox 2"/>
          <p:cNvSpPr txBox="1"/>
          <p:nvPr/>
        </p:nvSpPr>
        <p:spPr>
          <a:xfrm>
            <a:off x="356261" y="812441"/>
            <a:ext cx="2494594" cy="461665"/>
          </a:xfrm>
          <a:prstGeom prst="rect">
            <a:avLst/>
          </a:prstGeom>
          <a:noFill/>
        </p:spPr>
        <p:txBody>
          <a:bodyPr wrap="none" rtlCol="0">
            <a:spAutoFit/>
          </a:bodyPr>
          <a:lstStyle/>
          <a:p>
            <a:r>
              <a:rPr lang="en-US" sz="2400" dirty="0">
                <a:solidFill>
                  <a:schemeClr val="bg1"/>
                </a:solidFill>
              </a:rPr>
              <a:t>What does it do?</a:t>
            </a:r>
          </a:p>
        </p:txBody>
      </p:sp>
      <p:sp>
        <p:nvSpPr>
          <p:cNvPr id="48" name="TextBox 47"/>
          <p:cNvSpPr txBox="1"/>
          <p:nvPr/>
        </p:nvSpPr>
        <p:spPr>
          <a:xfrm>
            <a:off x="356261" y="2806990"/>
            <a:ext cx="2957861" cy="461665"/>
          </a:xfrm>
          <a:prstGeom prst="rect">
            <a:avLst/>
          </a:prstGeom>
          <a:noFill/>
        </p:spPr>
        <p:txBody>
          <a:bodyPr wrap="none" rtlCol="0">
            <a:spAutoFit/>
          </a:bodyPr>
          <a:lstStyle/>
          <a:p>
            <a:r>
              <a:rPr lang="en-US" sz="2400" dirty="0">
                <a:solidFill>
                  <a:schemeClr val="bg1"/>
                </a:solidFill>
              </a:rPr>
              <a:t>How can you use it?</a:t>
            </a:r>
          </a:p>
        </p:txBody>
      </p:sp>
      <p:sp>
        <p:nvSpPr>
          <p:cNvPr id="49" name="Rounded Rectangle 48"/>
          <p:cNvSpPr/>
          <p:nvPr/>
        </p:nvSpPr>
        <p:spPr>
          <a:xfrm>
            <a:off x="432509" y="3564627"/>
            <a:ext cx="4093968" cy="3058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React to application log events and availability</a:t>
            </a:r>
          </a:p>
        </p:txBody>
      </p:sp>
      <p:sp>
        <p:nvSpPr>
          <p:cNvPr id="51" name="Rounded Rectangle 50"/>
          <p:cNvSpPr/>
          <p:nvPr/>
        </p:nvSpPr>
        <p:spPr>
          <a:xfrm>
            <a:off x="436180" y="3917274"/>
            <a:ext cx="4093968" cy="3058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Automatically scale EC2 instance fleet</a:t>
            </a:r>
          </a:p>
        </p:txBody>
      </p:sp>
      <p:sp>
        <p:nvSpPr>
          <p:cNvPr id="52" name="Rounded Rectangle 51"/>
          <p:cNvSpPr/>
          <p:nvPr/>
        </p:nvSpPr>
        <p:spPr>
          <a:xfrm>
            <a:off x="439850" y="4277891"/>
            <a:ext cx="4093968" cy="3058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View Operational Status and Identify Issues</a:t>
            </a:r>
          </a:p>
        </p:txBody>
      </p:sp>
      <p:sp>
        <p:nvSpPr>
          <p:cNvPr id="53" name="Rounded Rectangle 52"/>
          <p:cNvSpPr/>
          <p:nvPr/>
        </p:nvSpPr>
        <p:spPr>
          <a:xfrm>
            <a:off x="430532" y="3206389"/>
            <a:ext cx="4093968" cy="3058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Monitor CPU, Memory, Disk I/O, Network, etc.</a:t>
            </a:r>
          </a:p>
        </p:txBody>
      </p:sp>
      <p:grpSp>
        <p:nvGrpSpPr>
          <p:cNvPr id="20" name="Group 19"/>
          <p:cNvGrpSpPr/>
          <p:nvPr/>
        </p:nvGrpSpPr>
        <p:grpSpPr>
          <a:xfrm>
            <a:off x="5796199" y="3206389"/>
            <a:ext cx="3404620" cy="1377400"/>
            <a:chOff x="5796199" y="3206389"/>
            <a:chExt cx="3404620" cy="1377400"/>
          </a:xfrm>
        </p:grpSpPr>
        <p:sp>
          <p:nvSpPr>
            <p:cNvPr id="57" name="Rounded Rectangle 56"/>
            <p:cNvSpPr/>
            <p:nvPr/>
          </p:nvSpPr>
          <p:spPr>
            <a:xfrm>
              <a:off x="5798176" y="3564627"/>
              <a:ext cx="3395302" cy="305898"/>
            </a:xfrm>
            <a:prstGeom prst="round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400" dirty="0" err="1">
                  <a:solidFill>
                    <a:schemeClr val="bg1"/>
                  </a:solidFill>
                </a:rPr>
                <a:t>CloudWatch</a:t>
              </a:r>
              <a:r>
                <a:rPr lang="en-US" sz="1400" dirty="0">
                  <a:solidFill>
                    <a:schemeClr val="bg1"/>
                  </a:solidFill>
                </a:rPr>
                <a:t> Logs / </a:t>
              </a:r>
              <a:r>
                <a:rPr lang="en-US" sz="1400" dirty="0" err="1">
                  <a:solidFill>
                    <a:schemeClr val="bg1"/>
                  </a:solidFill>
                </a:rPr>
                <a:t>CloudWatch</a:t>
              </a:r>
              <a:r>
                <a:rPr lang="en-US" sz="1400" dirty="0">
                  <a:solidFill>
                    <a:schemeClr val="bg1"/>
                  </a:solidFill>
                </a:rPr>
                <a:t> Events</a:t>
              </a:r>
            </a:p>
          </p:txBody>
        </p:sp>
        <p:sp>
          <p:nvSpPr>
            <p:cNvPr id="58" name="Rounded Rectangle 57"/>
            <p:cNvSpPr/>
            <p:nvPr/>
          </p:nvSpPr>
          <p:spPr>
            <a:xfrm>
              <a:off x="5801847" y="3917274"/>
              <a:ext cx="3395302" cy="305898"/>
            </a:xfrm>
            <a:prstGeom prst="round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400" dirty="0" err="1">
                  <a:solidFill>
                    <a:schemeClr val="bg1"/>
                  </a:solidFill>
                </a:rPr>
                <a:t>CloudWatch</a:t>
              </a:r>
              <a:r>
                <a:rPr lang="en-US" sz="1400" dirty="0">
                  <a:solidFill>
                    <a:schemeClr val="bg1"/>
                  </a:solidFill>
                </a:rPr>
                <a:t> Alarms</a:t>
              </a:r>
            </a:p>
          </p:txBody>
        </p:sp>
        <p:sp>
          <p:nvSpPr>
            <p:cNvPr id="59" name="Rounded Rectangle 58"/>
            <p:cNvSpPr/>
            <p:nvPr/>
          </p:nvSpPr>
          <p:spPr>
            <a:xfrm>
              <a:off x="5805517" y="4277891"/>
              <a:ext cx="3395302" cy="305898"/>
            </a:xfrm>
            <a:prstGeom prst="round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400" dirty="0" err="1">
                  <a:solidFill>
                    <a:schemeClr val="bg1"/>
                  </a:solidFill>
                </a:rPr>
                <a:t>CloudWatch</a:t>
              </a:r>
              <a:r>
                <a:rPr lang="en-US" sz="1400" dirty="0">
                  <a:solidFill>
                    <a:schemeClr val="bg1"/>
                  </a:solidFill>
                </a:rPr>
                <a:t> Dashboards</a:t>
              </a:r>
            </a:p>
          </p:txBody>
        </p:sp>
        <p:sp>
          <p:nvSpPr>
            <p:cNvPr id="60" name="Rounded Rectangle 59"/>
            <p:cNvSpPr/>
            <p:nvPr/>
          </p:nvSpPr>
          <p:spPr>
            <a:xfrm>
              <a:off x="5796199" y="3206389"/>
              <a:ext cx="3395302" cy="305898"/>
            </a:xfrm>
            <a:prstGeom prst="round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400" dirty="0" err="1">
                  <a:solidFill>
                    <a:schemeClr val="bg1"/>
                  </a:solidFill>
                </a:rPr>
                <a:t>CloudWatch</a:t>
              </a:r>
              <a:r>
                <a:rPr lang="en-US" sz="1400" dirty="0">
                  <a:solidFill>
                    <a:schemeClr val="bg1"/>
                  </a:solidFill>
                </a:rPr>
                <a:t> Metrics</a:t>
              </a:r>
            </a:p>
          </p:txBody>
        </p:sp>
      </p:grpSp>
      <p:cxnSp>
        <p:nvCxnSpPr>
          <p:cNvPr id="22" name="Straight Arrow Connector 21"/>
          <p:cNvCxnSpPr>
            <a:stCxn id="60" idx="1"/>
          </p:cNvCxnSpPr>
          <p:nvPr/>
        </p:nvCxnSpPr>
        <p:spPr>
          <a:xfrm flipH="1">
            <a:off x="4598771" y="3359338"/>
            <a:ext cx="1197428" cy="1379"/>
          </a:xfrm>
          <a:prstGeom prst="straightConnector1">
            <a:avLst/>
          </a:prstGeom>
          <a:ln w="66675">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H="1">
            <a:off x="4596795" y="3725493"/>
            <a:ext cx="1197428" cy="1379"/>
          </a:xfrm>
          <a:prstGeom prst="straightConnector1">
            <a:avLst/>
          </a:prstGeom>
          <a:ln w="66675">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H="1">
            <a:off x="4600607" y="4113816"/>
            <a:ext cx="1197428" cy="1379"/>
          </a:xfrm>
          <a:prstGeom prst="straightConnector1">
            <a:avLst/>
          </a:prstGeom>
          <a:ln w="66675">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H="1">
            <a:off x="4604419" y="4429461"/>
            <a:ext cx="1197428" cy="1379"/>
          </a:xfrm>
          <a:prstGeom prst="straightConnector1">
            <a:avLst/>
          </a:prstGeom>
          <a:ln w="66675">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7905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23568" y="3087103"/>
            <a:ext cx="6733860" cy="980150"/>
          </a:xfrm>
          <a:prstGeom prst="rect">
            <a:avLst/>
          </a:prstGeom>
          <a:ln w="38100" cmpd="thickThin">
            <a:solidFill>
              <a:schemeClr val="accent6"/>
            </a:solidFill>
          </a:ln>
        </p:spPr>
      </p:pic>
      <p:sp>
        <p:nvSpPr>
          <p:cNvPr id="2" name="Title 1"/>
          <p:cNvSpPr>
            <a:spLocks noGrp="1"/>
          </p:cNvSpPr>
          <p:nvPr>
            <p:ph type="title"/>
          </p:nvPr>
        </p:nvSpPr>
        <p:spPr/>
        <p:txBody>
          <a:bodyPr/>
          <a:lstStyle/>
          <a:p>
            <a:r>
              <a:rPr lang="en-US" b="1" dirty="0"/>
              <a:t>VPC Flow Logs</a:t>
            </a:r>
          </a:p>
        </p:txBody>
      </p:sp>
      <p:sp>
        <p:nvSpPr>
          <p:cNvPr id="4" name="TextBox 3"/>
          <p:cNvSpPr txBox="1"/>
          <p:nvPr/>
        </p:nvSpPr>
        <p:spPr>
          <a:xfrm>
            <a:off x="652898" y="807038"/>
            <a:ext cx="4773551" cy="1477328"/>
          </a:xfrm>
          <a:prstGeom prst="rect">
            <a:avLst/>
          </a:prstGeom>
          <a:noFill/>
        </p:spPr>
        <p:txBody>
          <a:bodyPr wrap="none" rtlCol="0">
            <a:spAutoFit/>
          </a:bodyPr>
          <a:lstStyle/>
          <a:p>
            <a:pPr marL="285750" indent="-285750">
              <a:buFont typeface="Arial" charset="0"/>
              <a:buChar char="•"/>
            </a:pPr>
            <a:r>
              <a:rPr lang="en-US" dirty="0">
                <a:solidFill>
                  <a:schemeClr val="bg1"/>
                </a:solidFill>
              </a:rPr>
              <a:t>Agentless</a:t>
            </a:r>
          </a:p>
          <a:p>
            <a:pPr marL="285750" indent="-285750">
              <a:buFont typeface="Arial" charset="0"/>
              <a:buChar char="•"/>
            </a:pPr>
            <a:r>
              <a:rPr lang="en-US" dirty="0">
                <a:solidFill>
                  <a:schemeClr val="bg1"/>
                </a:solidFill>
              </a:rPr>
              <a:t>Enable per ENI, per subnet, or per VPC</a:t>
            </a:r>
          </a:p>
          <a:p>
            <a:pPr marL="285750" indent="-285750">
              <a:buFont typeface="Arial" charset="0"/>
              <a:buChar char="•"/>
            </a:pPr>
            <a:r>
              <a:rPr lang="en-US" dirty="0">
                <a:solidFill>
                  <a:schemeClr val="bg1"/>
                </a:solidFill>
              </a:rPr>
              <a:t>Logged to AWS CloudWatch Logs</a:t>
            </a:r>
          </a:p>
          <a:p>
            <a:pPr marL="285750" indent="-285750">
              <a:buFont typeface="Arial" charset="0"/>
              <a:buChar char="•"/>
            </a:pPr>
            <a:r>
              <a:rPr lang="en-US" dirty="0">
                <a:solidFill>
                  <a:schemeClr val="bg1"/>
                </a:solidFill>
              </a:rPr>
              <a:t>Create CloudWatch metrics from log data</a:t>
            </a:r>
          </a:p>
          <a:p>
            <a:pPr marL="285750" indent="-285750">
              <a:buFont typeface="Arial" charset="0"/>
              <a:buChar char="•"/>
            </a:pPr>
            <a:r>
              <a:rPr lang="en-US" dirty="0">
                <a:solidFill>
                  <a:schemeClr val="bg1"/>
                </a:solidFill>
              </a:rPr>
              <a:t>Alarm on those metrics</a:t>
            </a:r>
          </a:p>
        </p:txBody>
      </p:sp>
      <p:sp>
        <p:nvSpPr>
          <p:cNvPr id="13" name="TextBox 12"/>
          <p:cNvSpPr txBox="1"/>
          <p:nvPr/>
        </p:nvSpPr>
        <p:spPr>
          <a:xfrm>
            <a:off x="239399" y="3158002"/>
            <a:ext cx="811441" cy="523220"/>
          </a:xfrm>
          <a:prstGeom prst="rect">
            <a:avLst/>
          </a:prstGeom>
          <a:noFill/>
        </p:spPr>
        <p:txBody>
          <a:bodyPr wrap="none" rtlCol="0">
            <a:spAutoFit/>
          </a:bodyPr>
          <a:lstStyle/>
          <a:p>
            <a:r>
              <a:rPr lang="en-US" sz="1400" dirty="0">
                <a:solidFill>
                  <a:schemeClr val="accent2"/>
                </a:solidFill>
              </a:rPr>
              <a:t>AWS</a:t>
            </a:r>
          </a:p>
          <a:p>
            <a:r>
              <a:rPr lang="en-US" sz="1400" dirty="0">
                <a:solidFill>
                  <a:schemeClr val="accent2"/>
                </a:solidFill>
              </a:rPr>
              <a:t>account</a:t>
            </a:r>
          </a:p>
        </p:txBody>
      </p:sp>
      <p:sp>
        <p:nvSpPr>
          <p:cNvPr id="14" name="TextBox 13"/>
          <p:cNvSpPr txBox="1"/>
          <p:nvPr/>
        </p:nvSpPr>
        <p:spPr>
          <a:xfrm>
            <a:off x="2255827" y="2691264"/>
            <a:ext cx="971741" cy="307777"/>
          </a:xfrm>
          <a:prstGeom prst="rect">
            <a:avLst/>
          </a:prstGeom>
          <a:noFill/>
        </p:spPr>
        <p:txBody>
          <a:bodyPr wrap="none" rtlCol="0">
            <a:spAutoFit/>
          </a:bodyPr>
          <a:lstStyle/>
          <a:p>
            <a:r>
              <a:rPr lang="en-US" sz="1400" dirty="0">
                <a:solidFill>
                  <a:schemeClr val="accent2"/>
                </a:solidFill>
              </a:rPr>
              <a:t>Source IP</a:t>
            </a:r>
          </a:p>
        </p:txBody>
      </p:sp>
      <p:sp>
        <p:nvSpPr>
          <p:cNvPr id="15" name="TextBox 14"/>
          <p:cNvSpPr txBox="1"/>
          <p:nvPr/>
        </p:nvSpPr>
        <p:spPr>
          <a:xfrm>
            <a:off x="2679041" y="4155315"/>
            <a:ext cx="1300356" cy="307777"/>
          </a:xfrm>
          <a:prstGeom prst="rect">
            <a:avLst/>
          </a:prstGeom>
          <a:noFill/>
        </p:spPr>
        <p:txBody>
          <a:bodyPr wrap="none" rtlCol="0">
            <a:spAutoFit/>
          </a:bodyPr>
          <a:lstStyle/>
          <a:p>
            <a:r>
              <a:rPr lang="en-US" sz="1400" dirty="0">
                <a:solidFill>
                  <a:schemeClr val="accent2"/>
                </a:solidFill>
              </a:rPr>
              <a:t>Destination IP</a:t>
            </a:r>
          </a:p>
        </p:txBody>
      </p:sp>
      <p:sp>
        <p:nvSpPr>
          <p:cNvPr id="16" name="TextBox 15"/>
          <p:cNvSpPr txBox="1"/>
          <p:nvPr/>
        </p:nvSpPr>
        <p:spPr>
          <a:xfrm>
            <a:off x="3478972" y="2702959"/>
            <a:ext cx="1109599" cy="307777"/>
          </a:xfrm>
          <a:prstGeom prst="rect">
            <a:avLst/>
          </a:prstGeom>
          <a:noFill/>
        </p:spPr>
        <p:txBody>
          <a:bodyPr wrap="none" rtlCol="0">
            <a:spAutoFit/>
          </a:bodyPr>
          <a:lstStyle/>
          <a:p>
            <a:r>
              <a:rPr lang="en-US" sz="1400" dirty="0">
                <a:solidFill>
                  <a:schemeClr val="accent2"/>
                </a:solidFill>
              </a:rPr>
              <a:t>Source port</a:t>
            </a:r>
          </a:p>
        </p:txBody>
      </p:sp>
      <p:sp>
        <p:nvSpPr>
          <p:cNvPr id="18" name="TextBox 17"/>
          <p:cNvSpPr txBox="1"/>
          <p:nvPr/>
        </p:nvSpPr>
        <p:spPr>
          <a:xfrm>
            <a:off x="4131287" y="4136298"/>
            <a:ext cx="1438214" cy="307777"/>
          </a:xfrm>
          <a:prstGeom prst="rect">
            <a:avLst/>
          </a:prstGeom>
          <a:noFill/>
        </p:spPr>
        <p:txBody>
          <a:bodyPr wrap="none" rtlCol="0">
            <a:spAutoFit/>
          </a:bodyPr>
          <a:lstStyle/>
          <a:p>
            <a:r>
              <a:rPr lang="en-US" sz="1400" dirty="0">
                <a:solidFill>
                  <a:schemeClr val="accent2"/>
                </a:solidFill>
              </a:rPr>
              <a:t>Destination port</a:t>
            </a:r>
          </a:p>
        </p:txBody>
      </p:sp>
      <p:sp>
        <p:nvSpPr>
          <p:cNvPr id="19" name="TextBox 18"/>
          <p:cNvSpPr txBox="1"/>
          <p:nvPr/>
        </p:nvSpPr>
        <p:spPr>
          <a:xfrm>
            <a:off x="1223568" y="2710281"/>
            <a:ext cx="880369" cy="307777"/>
          </a:xfrm>
          <a:prstGeom prst="rect">
            <a:avLst/>
          </a:prstGeom>
          <a:noFill/>
        </p:spPr>
        <p:txBody>
          <a:bodyPr wrap="none" rtlCol="0">
            <a:spAutoFit/>
          </a:bodyPr>
          <a:lstStyle/>
          <a:p>
            <a:r>
              <a:rPr lang="en-US" sz="1400" dirty="0">
                <a:solidFill>
                  <a:schemeClr val="accent2"/>
                </a:solidFill>
              </a:rPr>
              <a:t>Interface</a:t>
            </a:r>
          </a:p>
        </p:txBody>
      </p:sp>
      <p:sp>
        <p:nvSpPr>
          <p:cNvPr id="20" name="TextBox 19"/>
          <p:cNvSpPr txBox="1"/>
          <p:nvPr/>
        </p:nvSpPr>
        <p:spPr>
          <a:xfrm>
            <a:off x="4705763" y="2707352"/>
            <a:ext cx="841897" cy="307777"/>
          </a:xfrm>
          <a:prstGeom prst="rect">
            <a:avLst/>
          </a:prstGeom>
          <a:noFill/>
        </p:spPr>
        <p:txBody>
          <a:bodyPr wrap="none" rtlCol="0">
            <a:spAutoFit/>
          </a:bodyPr>
          <a:lstStyle/>
          <a:p>
            <a:r>
              <a:rPr lang="en-US" sz="1400" dirty="0">
                <a:solidFill>
                  <a:schemeClr val="accent2"/>
                </a:solidFill>
              </a:rPr>
              <a:t>Protocol</a:t>
            </a:r>
          </a:p>
        </p:txBody>
      </p:sp>
      <p:sp>
        <p:nvSpPr>
          <p:cNvPr id="21" name="TextBox 20"/>
          <p:cNvSpPr txBox="1"/>
          <p:nvPr/>
        </p:nvSpPr>
        <p:spPr>
          <a:xfrm>
            <a:off x="5930147" y="2710280"/>
            <a:ext cx="822661" cy="307777"/>
          </a:xfrm>
          <a:prstGeom prst="rect">
            <a:avLst/>
          </a:prstGeom>
          <a:noFill/>
        </p:spPr>
        <p:txBody>
          <a:bodyPr wrap="none" rtlCol="0">
            <a:spAutoFit/>
          </a:bodyPr>
          <a:lstStyle/>
          <a:p>
            <a:r>
              <a:rPr lang="en-US" sz="1400" dirty="0">
                <a:solidFill>
                  <a:schemeClr val="accent2"/>
                </a:solidFill>
              </a:rPr>
              <a:t>Packets</a:t>
            </a:r>
          </a:p>
        </p:txBody>
      </p:sp>
      <p:sp>
        <p:nvSpPr>
          <p:cNvPr id="22" name="TextBox 21"/>
          <p:cNvSpPr txBox="1"/>
          <p:nvPr/>
        </p:nvSpPr>
        <p:spPr>
          <a:xfrm>
            <a:off x="5603471" y="4134637"/>
            <a:ext cx="633507" cy="307777"/>
          </a:xfrm>
          <a:prstGeom prst="rect">
            <a:avLst/>
          </a:prstGeom>
          <a:noFill/>
        </p:spPr>
        <p:txBody>
          <a:bodyPr wrap="none" rtlCol="0">
            <a:spAutoFit/>
          </a:bodyPr>
          <a:lstStyle/>
          <a:p>
            <a:r>
              <a:rPr lang="en-US" sz="1400" dirty="0">
                <a:solidFill>
                  <a:schemeClr val="accent2"/>
                </a:solidFill>
              </a:rPr>
              <a:t>Bytes</a:t>
            </a:r>
          </a:p>
        </p:txBody>
      </p:sp>
      <p:sp>
        <p:nvSpPr>
          <p:cNvPr id="23" name="TextBox 22"/>
          <p:cNvSpPr txBox="1"/>
          <p:nvPr/>
        </p:nvSpPr>
        <p:spPr>
          <a:xfrm>
            <a:off x="6353296" y="4134638"/>
            <a:ext cx="1298753" cy="307777"/>
          </a:xfrm>
          <a:prstGeom prst="rect">
            <a:avLst/>
          </a:prstGeom>
          <a:noFill/>
        </p:spPr>
        <p:txBody>
          <a:bodyPr wrap="none" rtlCol="0">
            <a:spAutoFit/>
          </a:bodyPr>
          <a:lstStyle/>
          <a:p>
            <a:r>
              <a:rPr lang="en-US" sz="1400" dirty="0">
                <a:solidFill>
                  <a:schemeClr val="accent2"/>
                </a:solidFill>
              </a:rPr>
              <a:t>Start/end time</a:t>
            </a:r>
          </a:p>
        </p:txBody>
      </p:sp>
      <p:sp>
        <p:nvSpPr>
          <p:cNvPr id="24" name="TextBox 23"/>
          <p:cNvSpPr txBox="1"/>
          <p:nvPr/>
        </p:nvSpPr>
        <p:spPr>
          <a:xfrm>
            <a:off x="8096242" y="3157902"/>
            <a:ext cx="891702" cy="523220"/>
          </a:xfrm>
          <a:prstGeom prst="rect">
            <a:avLst/>
          </a:prstGeom>
          <a:noFill/>
        </p:spPr>
        <p:txBody>
          <a:bodyPr wrap="square" rtlCol="0">
            <a:spAutoFit/>
          </a:bodyPr>
          <a:lstStyle/>
          <a:p>
            <a:r>
              <a:rPr lang="en-US" sz="1400" dirty="0">
                <a:solidFill>
                  <a:schemeClr val="accent2"/>
                </a:solidFill>
              </a:rPr>
              <a:t>Accept or reject</a:t>
            </a:r>
          </a:p>
        </p:txBody>
      </p:sp>
      <p:cxnSp>
        <p:nvCxnSpPr>
          <p:cNvPr id="10" name="Straight Arrow Connector 9"/>
          <p:cNvCxnSpPr/>
          <p:nvPr/>
        </p:nvCxnSpPr>
        <p:spPr>
          <a:xfrm flipV="1">
            <a:off x="806801" y="3336175"/>
            <a:ext cx="728283" cy="44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6400800" y="3336175"/>
            <a:ext cx="194026" cy="8298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4" idx="2"/>
          </p:cNvCxnSpPr>
          <p:nvPr/>
        </p:nvCxnSpPr>
        <p:spPr>
          <a:xfrm>
            <a:off x="2741698" y="2999041"/>
            <a:ext cx="799524" cy="2661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5" idx="0"/>
          </p:cNvCxnSpPr>
          <p:nvPr/>
        </p:nvCxnSpPr>
        <p:spPr>
          <a:xfrm flipV="1">
            <a:off x="3329219" y="3380509"/>
            <a:ext cx="1024931" cy="774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6" idx="2"/>
          </p:cNvCxnSpPr>
          <p:nvPr/>
        </p:nvCxnSpPr>
        <p:spPr>
          <a:xfrm>
            <a:off x="4033772" y="3010736"/>
            <a:ext cx="827042" cy="2544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072449" y="3380509"/>
            <a:ext cx="75900" cy="7804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20" idx="2"/>
          </p:cNvCxnSpPr>
          <p:nvPr/>
        </p:nvCxnSpPr>
        <p:spPr>
          <a:xfrm>
            <a:off x="5126712" y="3015129"/>
            <a:ext cx="182350" cy="2855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2025534" y="2886404"/>
            <a:ext cx="307571" cy="4142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H="1" flipV="1">
            <a:off x="5637845" y="3380509"/>
            <a:ext cx="253832" cy="7637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a:off x="5460952" y="2957401"/>
            <a:ext cx="831566" cy="3077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24" idx="1"/>
          </p:cNvCxnSpPr>
          <p:nvPr/>
        </p:nvCxnSpPr>
        <p:spPr>
          <a:xfrm flipH="1" flipV="1">
            <a:off x="7337368" y="3380510"/>
            <a:ext cx="758874" cy="390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212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left)">
                                      <p:cBhvr>
                                        <p:cTn id="19" dur="500"/>
                                        <p:tgtEl>
                                          <p:spTgt spid="4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left)">
                                      <p:cBhvr>
                                        <p:cTn id="43" dur="500"/>
                                        <p:tgtEl>
                                          <p:spTgt spid="30"/>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par>
                          <p:cTn id="48" fill="hold">
                            <p:stCondLst>
                              <p:cond delay="5500"/>
                            </p:stCondLst>
                            <p:childTnLst>
                              <p:par>
                                <p:cTn id="49" presetID="22" presetClass="entr" presetSubtype="4"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down)">
                                      <p:cBhvr>
                                        <p:cTn id="51" dur="500"/>
                                        <p:tgtEl>
                                          <p:spTgt spid="33"/>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left)">
                                      <p:cBhvr>
                                        <p:cTn id="59" dur="500"/>
                                        <p:tgtEl>
                                          <p:spTgt spid="35"/>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childTnLst>
                          </p:cTn>
                        </p:par>
                        <p:par>
                          <p:cTn id="64" fill="hold">
                            <p:stCondLst>
                              <p:cond delay="7500"/>
                            </p:stCondLst>
                            <p:childTnLst>
                              <p:par>
                                <p:cTn id="65" presetID="22" presetClass="entr" presetSubtype="2" fill="hold" nodeType="after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wipe(right)">
                                      <p:cBhvr>
                                        <p:cTn id="67" dur="500"/>
                                        <p:tgtEl>
                                          <p:spTgt spid="4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childTnLst>
                          </p:cTn>
                        </p:par>
                        <p:par>
                          <p:cTn id="72" fill="hold">
                            <p:stCondLst>
                              <p:cond delay="8500"/>
                            </p:stCondLst>
                            <p:childTnLst>
                              <p:par>
                                <p:cTn id="73" presetID="22" presetClass="entr" presetSubtype="4" fill="hold"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500"/>
                                        <p:tgtEl>
                                          <p:spTgt spid="47"/>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500"/>
                                        <p:tgtEl>
                                          <p:spTgt spid="23"/>
                                        </p:tgtEl>
                                      </p:cBhvr>
                                    </p:animEffect>
                                  </p:childTnLst>
                                </p:cTn>
                              </p:par>
                            </p:childTnLst>
                          </p:cTn>
                        </p:par>
                        <p:par>
                          <p:cTn id="80" fill="hold">
                            <p:stCondLst>
                              <p:cond delay="9500"/>
                            </p:stCondLst>
                            <p:childTnLst>
                              <p:par>
                                <p:cTn id="81" presetID="22" presetClass="entr" presetSubtype="4" fill="hold" nodeType="after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wipe(down)">
                                      <p:cBhvr>
                                        <p:cTn id="83" dur="500"/>
                                        <p:tgtEl>
                                          <p:spTgt spid="25"/>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500"/>
                                        <p:tgtEl>
                                          <p:spTgt spid="24"/>
                                        </p:tgtEl>
                                      </p:cBhvr>
                                    </p:animEffect>
                                  </p:childTnLst>
                                </p:cTn>
                              </p:par>
                            </p:childTnLst>
                          </p:cTn>
                        </p:par>
                        <p:par>
                          <p:cTn id="88" fill="hold">
                            <p:stCondLst>
                              <p:cond delay="10500"/>
                            </p:stCondLst>
                            <p:childTnLst>
                              <p:par>
                                <p:cTn id="89" presetID="22" presetClass="entr" presetSubtype="2" fill="hold"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wipe(right)">
                                      <p:cBhvr>
                                        <p:cTn id="9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8" grpId="0"/>
      <p:bldP spid="19" grpId="0"/>
      <p:bldP spid="20" grpId="0"/>
      <p:bldP spid="21" grpId="0"/>
      <p:bldP spid="22" grpId="0"/>
      <p:bldP spid="23" grpId="0"/>
      <p:bldP spid="2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19361" y="860888"/>
            <a:ext cx="6418995" cy="3551516"/>
          </a:xfrm>
          <a:prstGeom prst="rect">
            <a:avLst/>
          </a:prstGeom>
          <a:ln w="38100" cmpd="thickThin">
            <a:solidFill>
              <a:schemeClr val="tx2"/>
            </a:solidFill>
          </a:ln>
        </p:spPr>
      </p:pic>
      <p:sp>
        <p:nvSpPr>
          <p:cNvPr id="5" name="Title 1"/>
          <p:cNvSpPr>
            <a:spLocks noGrp="1"/>
          </p:cNvSpPr>
          <p:nvPr>
            <p:ph type="title"/>
          </p:nvPr>
        </p:nvSpPr>
        <p:spPr>
          <a:xfrm>
            <a:off x="336789" y="114937"/>
            <a:ext cx="8205304" cy="545192"/>
          </a:xfrm>
        </p:spPr>
        <p:txBody>
          <a:bodyPr/>
          <a:lstStyle/>
          <a:p>
            <a:r>
              <a:rPr lang="en-US" sz="2800" dirty="0"/>
              <a:t>VPC Flow Logs</a:t>
            </a:r>
          </a:p>
        </p:txBody>
      </p:sp>
      <p:sp>
        <p:nvSpPr>
          <p:cNvPr id="7" name="TextBox 6"/>
          <p:cNvSpPr txBox="1"/>
          <p:nvPr/>
        </p:nvSpPr>
        <p:spPr>
          <a:xfrm>
            <a:off x="7013511" y="1603985"/>
            <a:ext cx="1901882" cy="2308324"/>
          </a:xfrm>
          <a:prstGeom prst="rect">
            <a:avLst/>
          </a:prstGeom>
          <a:noFill/>
        </p:spPr>
        <p:txBody>
          <a:bodyPr wrap="square" rtlCol="0">
            <a:spAutoFit/>
          </a:bodyPr>
          <a:lstStyle/>
          <a:p>
            <a:pPr marL="285750" indent="-285750">
              <a:buFont typeface="Arial" charset="0"/>
              <a:buChar char="•"/>
            </a:pPr>
            <a:r>
              <a:rPr lang="en-US" dirty="0">
                <a:solidFill>
                  <a:schemeClr val="bg1"/>
                </a:solidFill>
              </a:rPr>
              <a:t>Amazon </a:t>
            </a:r>
            <a:r>
              <a:rPr lang="en-US" dirty="0" err="1">
                <a:solidFill>
                  <a:schemeClr val="bg1"/>
                </a:solidFill>
              </a:rPr>
              <a:t>Elasticsearch</a:t>
            </a:r>
            <a:r>
              <a:rPr lang="en-US" dirty="0">
                <a:solidFill>
                  <a:schemeClr val="bg1"/>
                </a:solidFill>
              </a:rPr>
              <a:t> Service</a:t>
            </a:r>
          </a:p>
          <a:p>
            <a:pPr marL="285750" indent="-285750">
              <a:buFont typeface="Arial" charset="0"/>
              <a:buChar char="•"/>
            </a:pPr>
            <a:endParaRPr lang="en-US" dirty="0">
              <a:solidFill>
                <a:schemeClr val="bg1"/>
              </a:solidFill>
            </a:endParaRPr>
          </a:p>
          <a:p>
            <a:pPr marL="285750" indent="-285750">
              <a:buFont typeface="Arial" charset="0"/>
              <a:buChar char="•"/>
            </a:pPr>
            <a:r>
              <a:rPr lang="en-US" dirty="0">
                <a:solidFill>
                  <a:schemeClr val="bg1"/>
                </a:solidFill>
              </a:rPr>
              <a:t>Amazon CloudWatch Logs subscriptions</a:t>
            </a:r>
          </a:p>
        </p:txBody>
      </p:sp>
    </p:spTree>
    <p:extLst>
      <p:ext uri="{BB962C8B-B14F-4D97-AF65-F5344CB8AC3E}">
        <p14:creationId xmlns:p14="http://schemas.microsoft.com/office/powerpoint/2010/main" val="20428780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764" y="-31368"/>
            <a:ext cx="8226329" cy="595533"/>
          </a:xfrm>
        </p:spPr>
        <p:txBody>
          <a:bodyPr>
            <a:noAutofit/>
          </a:bodyPr>
          <a:lstStyle/>
          <a:p>
            <a:r>
              <a:rPr lang="en-US" b="1" dirty="0"/>
              <a:t>AWS Service Catalog</a:t>
            </a:r>
          </a:p>
        </p:txBody>
      </p:sp>
      <p:sp>
        <p:nvSpPr>
          <p:cNvPr id="6" name="TextBox 5"/>
          <p:cNvSpPr txBox="1"/>
          <p:nvPr/>
        </p:nvSpPr>
        <p:spPr>
          <a:xfrm>
            <a:off x="269909" y="381760"/>
            <a:ext cx="6795253" cy="369332"/>
          </a:xfrm>
          <a:prstGeom prst="rect">
            <a:avLst/>
          </a:prstGeom>
          <a:noFill/>
        </p:spPr>
        <p:txBody>
          <a:bodyPr wrap="none" rtlCol="0">
            <a:spAutoFit/>
          </a:bodyPr>
          <a:lstStyle/>
          <a:p>
            <a:r>
              <a:rPr lang="en-US" i="1" dirty="0">
                <a:solidFill>
                  <a:schemeClr val="bg1"/>
                </a:solidFill>
              </a:rPr>
              <a:t>Self-service portal for creating and managing resources in AWS.</a:t>
            </a:r>
          </a:p>
        </p:txBody>
      </p:sp>
      <p:grpSp>
        <p:nvGrpSpPr>
          <p:cNvPr id="16" name="Group 15"/>
          <p:cNvGrpSpPr/>
          <p:nvPr/>
        </p:nvGrpSpPr>
        <p:grpSpPr>
          <a:xfrm>
            <a:off x="690537" y="854536"/>
            <a:ext cx="7318897" cy="2611060"/>
            <a:chOff x="785497" y="890140"/>
            <a:chExt cx="7318897" cy="2611060"/>
          </a:xfrm>
        </p:grpSpPr>
        <p:sp>
          <p:nvSpPr>
            <p:cNvPr id="74" name="Rounded Rectangle 73"/>
            <p:cNvSpPr/>
            <p:nvPr/>
          </p:nvSpPr>
          <p:spPr>
            <a:xfrm rot="16200000">
              <a:off x="-212798" y="2042720"/>
              <a:ext cx="2302487" cy="3058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Administrator</a:t>
              </a:r>
            </a:p>
          </p:txBody>
        </p:sp>
        <p:sp>
          <p:nvSpPr>
            <p:cNvPr id="75" name="Rounded Rectangle 74"/>
            <p:cNvSpPr/>
            <p:nvPr/>
          </p:nvSpPr>
          <p:spPr>
            <a:xfrm rot="16200000">
              <a:off x="1620319" y="1869398"/>
              <a:ext cx="1376825" cy="62889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err="1"/>
                <a:t>CloudFormation</a:t>
              </a:r>
              <a:endParaRPr lang="en-US" sz="1200" dirty="0"/>
            </a:p>
            <a:p>
              <a:pPr algn="ctr"/>
              <a:r>
                <a:rPr lang="en-US" sz="1200" dirty="0"/>
                <a:t>Template</a:t>
              </a:r>
            </a:p>
          </p:txBody>
        </p:sp>
        <p:sp>
          <p:nvSpPr>
            <p:cNvPr id="8" name="Right Arrow 7"/>
            <p:cNvSpPr/>
            <p:nvPr/>
          </p:nvSpPr>
          <p:spPr>
            <a:xfrm>
              <a:off x="1139476" y="2029509"/>
              <a:ext cx="854608" cy="545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Create</a:t>
              </a:r>
            </a:p>
          </p:txBody>
        </p:sp>
        <p:sp>
          <p:nvSpPr>
            <p:cNvPr id="116" name="Right Arrow 115"/>
            <p:cNvSpPr/>
            <p:nvPr/>
          </p:nvSpPr>
          <p:spPr>
            <a:xfrm>
              <a:off x="1137571" y="935719"/>
              <a:ext cx="2435161" cy="545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Portfolio w/Permissions</a:t>
              </a:r>
            </a:p>
          </p:txBody>
        </p:sp>
        <p:grpSp>
          <p:nvGrpSpPr>
            <p:cNvPr id="11" name="Group 10"/>
            <p:cNvGrpSpPr/>
            <p:nvPr/>
          </p:nvGrpSpPr>
          <p:grpSpPr>
            <a:xfrm>
              <a:off x="3596487" y="890140"/>
              <a:ext cx="2290822" cy="2611060"/>
              <a:chOff x="3204777" y="890140"/>
              <a:chExt cx="2290822" cy="2611060"/>
            </a:xfrm>
          </p:grpSpPr>
          <p:sp>
            <p:nvSpPr>
              <p:cNvPr id="9" name="Rounded Rectangle 8"/>
              <p:cNvSpPr/>
              <p:nvPr/>
            </p:nvSpPr>
            <p:spPr>
              <a:xfrm>
                <a:off x="3204777" y="961346"/>
                <a:ext cx="2290822" cy="253985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p:cNvSpPr txBox="1"/>
              <p:nvPr/>
            </p:nvSpPr>
            <p:spPr>
              <a:xfrm>
                <a:off x="3406559" y="890140"/>
                <a:ext cx="1887258" cy="338554"/>
              </a:xfrm>
              <a:prstGeom prst="rect">
                <a:avLst/>
              </a:prstGeom>
              <a:noFill/>
            </p:spPr>
            <p:txBody>
              <a:bodyPr wrap="square" rtlCol="0">
                <a:spAutoFit/>
              </a:bodyPr>
              <a:lstStyle/>
              <a:p>
                <a:pPr algn="ctr"/>
                <a:r>
                  <a:rPr lang="en-US" sz="1600" dirty="0">
                    <a:solidFill>
                      <a:schemeClr val="bg1"/>
                    </a:solidFill>
                  </a:rPr>
                  <a:t>Service Catalog</a:t>
                </a:r>
              </a:p>
            </p:txBody>
          </p:sp>
        </p:grpSp>
        <p:sp>
          <p:nvSpPr>
            <p:cNvPr id="117" name="Right Arrow 116"/>
            <p:cNvSpPr/>
            <p:nvPr/>
          </p:nvSpPr>
          <p:spPr>
            <a:xfrm>
              <a:off x="2656873" y="2039490"/>
              <a:ext cx="915860" cy="545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Product</a:t>
              </a:r>
            </a:p>
          </p:txBody>
        </p:sp>
        <p:sp>
          <p:nvSpPr>
            <p:cNvPr id="12" name="Left Arrow 11"/>
            <p:cNvSpPr/>
            <p:nvPr/>
          </p:nvSpPr>
          <p:spPr>
            <a:xfrm>
              <a:off x="1115736" y="2884040"/>
              <a:ext cx="2421387" cy="4866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Notifications</a:t>
              </a:r>
            </a:p>
          </p:txBody>
        </p:sp>
        <p:sp>
          <p:nvSpPr>
            <p:cNvPr id="13" name="Rounded Rectangle 12"/>
            <p:cNvSpPr/>
            <p:nvPr/>
          </p:nvSpPr>
          <p:spPr>
            <a:xfrm>
              <a:off x="3786385" y="1246189"/>
              <a:ext cx="1982213" cy="949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sz="1400" dirty="0"/>
                <a:t>Portfolio</a:t>
              </a:r>
            </a:p>
          </p:txBody>
        </p:sp>
        <p:sp>
          <p:nvSpPr>
            <p:cNvPr id="14" name="Rounded Rectangle 13"/>
            <p:cNvSpPr/>
            <p:nvPr/>
          </p:nvSpPr>
          <p:spPr>
            <a:xfrm>
              <a:off x="3940689" y="1353006"/>
              <a:ext cx="759650" cy="49847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Product</a:t>
              </a:r>
            </a:p>
            <a:p>
              <a:pPr algn="ctr"/>
              <a:r>
                <a:rPr lang="en-US" sz="1100" dirty="0"/>
                <a:t>A</a:t>
              </a:r>
            </a:p>
          </p:txBody>
        </p:sp>
        <p:sp>
          <p:nvSpPr>
            <p:cNvPr id="118" name="Rounded Rectangle 117"/>
            <p:cNvSpPr/>
            <p:nvPr/>
          </p:nvSpPr>
          <p:spPr>
            <a:xfrm>
              <a:off x="4829001" y="1351116"/>
              <a:ext cx="759650" cy="49847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Product</a:t>
              </a:r>
            </a:p>
            <a:p>
              <a:pPr algn="ctr"/>
              <a:r>
                <a:rPr lang="en-US" sz="1100" dirty="0"/>
                <a:t>B</a:t>
              </a:r>
            </a:p>
          </p:txBody>
        </p:sp>
        <p:sp>
          <p:nvSpPr>
            <p:cNvPr id="119" name="Rounded Rectangle 118"/>
            <p:cNvSpPr/>
            <p:nvPr/>
          </p:nvSpPr>
          <p:spPr>
            <a:xfrm>
              <a:off x="3855698" y="2656648"/>
              <a:ext cx="1877292" cy="49847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Deployed Stack(s)</a:t>
              </a:r>
            </a:p>
          </p:txBody>
        </p:sp>
        <p:sp>
          <p:nvSpPr>
            <p:cNvPr id="15" name="Down Arrow 14"/>
            <p:cNvSpPr/>
            <p:nvPr/>
          </p:nvSpPr>
          <p:spPr>
            <a:xfrm>
              <a:off x="4593513" y="2255010"/>
              <a:ext cx="356086" cy="39166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ight Arrow 119"/>
            <p:cNvSpPr/>
            <p:nvPr/>
          </p:nvSpPr>
          <p:spPr>
            <a:xfrm>
              <a:off x="6014050" y="2820917"/>
              <a:ext cx="1748632" cy="545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Notifications</a:t>
              </a:r>
            </a:p>
          </p:txBody>
        </p:sp>
        <p:sp>
          <p:nvSpPr>
            <p:cNvPr id="121" name="Left Arrow 120"/>
            <p:cNvSpPr/>
            <p:nvPr/>
          </p:nvSpPr>
          <p:spPr>
            <a:xfrm>
              <a:off x="6004084" y="2051356"/>
              <a:ext cx="1758598" cy="4866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Launch Products</a:t>
              </a:r>
            </a:p>
          </p:txBody>
        </p:sp>
        <p:sp>
          <p:nvSpPr>
            <p:cNvPr id="122" name="Left Arrow 121"/>
            <p:cNvSpPr/>
            <p:nvPr/>
          </p:nvSpPr>
          <p:spPr>
            <a:xfrm>
              <a:off x="6004084" y="1090010"/>
              <a:ext cx="1758597" cy="4866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Browse Products</a:t>
              </a:r>
            </a:p>
          </p:txBody>
        </p:sp>
        <p:sp>
          <p:nvSpPr>
            <p:cNvPr id="123" name="Rounded Rectangle 122"/>
            <p:cNvSpPr/>
            <p:nvPr/>
          </p:nvSpPr>
          <p:spPr>
            <a:xfrm rot="5400000">
              <a:off x="6800201" y="2064567"/>
              <a:ext cx="2302487" cy="3058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End Users</a:t>
              </a:r>
            </a:p>
          </p:txBody>
        </p:sp>
      </p:grpSp>
      <p:sp>
        <p:nvSpPr>
          <p:cNvPr id="17" name="Rounded Rectangle 16"/>
          <p:cNvSpPr/>
          <p:nvPr/>
        </p:nvSpPr>
        <p:spPr>
          <a:xfrm>
            <a:off x="712173" y="3596150"/>
            <a:ext cx="7311639" cy="96134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r>
              <a:rPr lang="en-US" sz="1550" dirty="0">
                <a:solidFill>
                  <a:schemeClr val="bg1"/>
                </a:solidFill>
                <a:latin typeface="Arial" panose="020B0604020202020204" pitchFamily="34" charset="0"/>
                <a:cs typeface="Arial" panose="020B0604020202020204" pitchFamily="34" charset="0"/>
              </a:rPr>
              <a:t>Create and manage approved catalogs of resources.</a:t>
            </a:r>
          </a:p>
          <a:p>
            <a:pPr marL="285750" indent="-285750">
              <a:buFont typeface="Arial" panose="020B0604020202020204" pitchFamily="34" charset="0"/>
              <a:buChar char="•"/>
            </a:pPr>
            <a:r>
              <a:rPr lang="en-US" sz="1550" dirty="0">
                <a:solidFill>
                  <a:schemeClr val="bg1"/>
                </a:solidFill>
                <a:latin typeface="Arial" panose="020B0604020202020204" pitchFamily="34" charset="0"/>
                <a:cs typeface="Arial" panose="020B0604020202020204" pitchFamily="34" charset="0"/>
              </a:rPr>
              <a:t>End users browse and launch products via self-service portal.</a:t>
            </a:r>
          </a:p>
          <a:p>
            <a:pPr marL="285750" indent="-285750">
              <a:buFont typeface="Arial" panose="020B0604020202020204" pitchFamily="34" charset="0"/>
              <a:buChar char="•"/>
            </a:pPr>
            <a:r>
              <a:rPr lang="en-US" sz="1550" dirty="0">
                <a:solidFill>
                  <a:schemeClr val="bg1"/>
                </a:solidFill>
                <a:latin typeface="Arial" panose="020B0604020202020204" pitchFamily="34" charset="0"/>
                <a:cs typeface="Arial" panose="020B0604020202020204" pitchFamily="34" charset="0"/>
              </a:rPr>
              <a:t>Control user access to applications or AWS resources per compliance needs.</a:t>
            </a:r>
          </a:p>
          <a:p>
            <a:pPr marL="285750" indent="-285750">
              <a:buFont typeface="Arial" panose="020B0604020202020204" pitchFamily="34" charset="0"/>
              <a:buChar char="•"/>
            </a:pPr>
            <a:r>
              <a:rPr lang="en-US" sz="1550" dirty="0">
                <a:solidFill>
                  <a:schemeClr val="bg1"/>
                </a:solidFill>
                <a:latin typeface="Arial" panose="020B0604020202020204" pitchFamily="34" charset="0"/>
                <a:cs typeface="Arial" panose="020B0604020202020204" pitchFamily="34" charset="0"/>
              </a:rPr>
              <a:t>Extensible via API to existing self-service frameworks.</a:t>
            </a:r>
          </a:p>
        </p:txBody>
      </p:sp>
    </p:spTree>
    <p:extLst>
      <p:ext uri="{BB962C8B-B14F-4D97-AF65-F5344CB8AC3E}">
        <p14:creationId xmlns:p14="http://schemas.microsoft.com/office/powerpoint/2010/main" val="3157996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229" y="0"/>
            <a:ext cx="8205304" cy="595533"/>
          </a:xfrm>
        </p:spPr>
        <p:txBody>
          <a:bodyPr>
            <a:noAutofit/>
          </a:bodyPr>
          <a:lstStyle/>
          <a:p>
            <a:r>
              <a:rPr lang="en-US" b="1" dirty="0"/>
              <a:t>AWS </a:t>
            </a:r>
            <a:r>
              <a:rPr lang="en-US" b="1" dirty="0" err="1"/>
              <a:t>Config</a:t>
            </a:r>
            <a:endParaRPr lang="en-US" b="1" dirty="0"/>
          </a:p>
        </p:txBody>
      </p:sp>
      <p:sp>
        <p:nvSpPr>
          <p:cNvPr id="3" name="Content Placeholder 2"/>
          <p:cNvSpPr>
            <a:spLocks noGrp="1"/>
          </p:cNvSpPr>
          <p:nvPr>
            <p:ph idx="1"/>
          </p:nvPr>
        </p:nvSpPr>
        <p:spPr>
          <a:xfrm>
            <a:off x="210340" y="1490472"/>
            <a:ext cx="8458201" cy="3063240"/>
          </a:xfrm>
        </p:spPr>
        <p:txBody>
          <a:bodyPr/>
          <a:lstStyle/>
          <a:p>
            <a:pPr marL="0" indent="0">
              <a:buNone/>
            </a:pPr>
            <a:endParaRPr lang="en-US" sz="1600" dirty="0"/>
          </a:p>
          <a:p>
            <a:pPr marL="400050" lvl="1" indent="0">
              <a:buNone/>
            </a:pPr>
            <a:endParaRPr lang="en-US" dirty="0"/>
          </a:p>
        </p:txBody>
      </p:sp>
      <p:pic>
        <p:nvPicPr>
          <p:cNvPr id="68" name="Picture 67"/>
          <p:cNvPicPr>
            <a:picLocks noChangeAspect="1"/>
          </p:cNvPicPr>
          <p:nvPr/>
        </p:nvPicPr>
        <p:blipFill>
          <a:blip r:embed="rId3"/>
          <a:stretch>
            <a:fillRect/>
          </a:stretch>
        </p:blipFill>
        <p:spPr>
          <a:xfrm>
            <a:off x="427303" y="1288197"/>
            <a:ext cx="4427341" cy="2125369"/>
          </a:xfrm>
          <a:prstGeom prst="rect">
            <a:avLst/>
          </a:prstGeom>
          <a:solidFill>
            <a:schemeClr val="bg1"/>
          </a:solidFill>
        </p:spPr>
      </p:pic>
      <p:sp>
        <p:nvSpPr>
          <p:cNvPr id="6" name="TextBox 5"/>
          <p:cNvSpPr txBox="1"/>
          <p:nvPr/>
        </p:nvSpPr>
        <p:spPr>
          <a:xfrm>
            <a:off x="423113" y="415399"/>
            <a:ext cx="8502782" cy="646331"/>
          </a:xfrm>
          <a:prstGeom prst="rect">
            <a:avLst/>
          </a:prstGeom>
          <a:noFill/>
        </p:spPr>
        <p:txBody>
          <a:bodyPr wrap="square" rtlCol="0">
            <a:spAutoFit/>
          </a:bodyPr>
          <a:lstStyle/>
          <a:p>
            <a:r>
              <a:rPr lang="en-US" i="1" dirty="0">
                <a:solidFill>
                  <a:schemeClr val="bg1"/>
                </a:solidFill>
              </a:rPr>
              <a:t>Managed service for tracking AWS inventory and configuration, and configuration change notification</a:t>
            </a:r>
            <a:r>
              <a:rPr lang="en-US" dirty="0">
                <a:solidFill>
                  <a:schemeClr val="bg1"/>
                </a:solidFill>
              </a:rPr>
              <a:t>.</a:t>
            </a:r>
          </a:p>
        </p:txBody>
      </p:sp>
      <p:grpSp>
        <p:nvGrpSpPr>
          <p:cNvPr id="17" name="Group 16"/>
          <p:cNvGrpSpPr/>
          <p:nvPr/>
        </p:nvGrpSpPr>
        <p:grpSpPr>
          <a:xfrm>
            <a:off x="5598031" y="1459814"/>
            <a:ext cx="3066746" cy="1590373"/>
            <a:chOff x="5336891" y="1198718"/>
            <a:chExt cx="3066746" cy="1590373"/>
          </a:xfrm>
        </p:grpSpPr>
        <p:sp>
          <p:nvSpPr>
            <p:cNvPr id="10" name="Rounded Rectangle 9"/>
            <p:cNvSpPr/>
            <p:nvPr/>
          </p:nvSpPr>
          <p:spPr>
            <a:xfrm>
              <a:off x="5365034" y="1198718"/>
              <a:ext cx="3038603" cy="159037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550"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rot="16200000">
              <a:off x="4798505" y="1793662"/>
              <a:ext cx="1446104" cy="369332"/>
            </a:xfrm>
            <a:prstGeom prst="rect">
              <a:avLst/>
            </a:prstGeom>
          </p:spPr>
          <p:txBody>
            <a:bodyPr wrap="none">
              <a:spAutoFit/>
            </a:bodyPr>
            <a:lstStyle/>
            <a:p>
              <a:r>
                <a:rPr lang="en-US" dirty="0">
                  <a:solidFill>
                    <a:schemeClr val="bg1"/>
                  </a:solidFill>
                  <a:latin typeface="Arial" panose="020B0604020202020204" pitchFamily="34" charset="0"/>
                  <a:cs typeface="Arial" panose="020B0604020202020204" pitchFamily="34" charset="0"/>
                </a:rPr>
                <a:t>AWS </a:t>
              </a:r>
              <a:r>
                <a:rPr lang="en-US" dirty="0" err="1">
                  <a:solidFill>
                    <a:schemeClr val="bg1"/>
                  </a:solidFill>
                  <a:latin typeface="Arial" panose="020B0604020202020204" pitchFamily="34" charset="0"/>
                  <a:cs typeface="Arial" panose="020B0604020202020204" pitchFamily="34" charset="0"/>
                </a:rPr>
                <a:t>Config</a:t>
              </a:r>
              <a:endParaRPr lang="en-US" dirty="0">
                <a:solidFill>
                  <a:schemeClr val="bg1"/>
                </a:solidFill>
                <a:latin typeface="Arial" panose="020B0604020202020204" pitchFamily="34" charset="0"/>
                <a:cs typeface="Arial" panose="020B0604020202020204" pitchFamily="34" charset="0"/>
              </a:endParaRPr>
            </a:p>
          </p:txBody>
        </p:sp>
        <p:grpSp>
          <p:nvGrpSpPr>
            <p:cNvPr id="11" name="Group 10"/>
            <p:cNvGrpSpPr/>
            <p:nvPr/>
          </p:nvGrpSpPr>
          <p:grpSpPr>
            <a:xfrm>
              <a:off x="5746299" y="1307604"/>
              <a:ext cx="2477382" cy="1349046"/>
              <a:chOff x="6007439" y="1283868"/>
              <a:chExt cx="2477382" cy="1349046"/>
            </a:xfrm>
          </p:grpSpPr>
          <p:sp>
            <p:nvSpPr>
              <p:cNvPr id="12" name="Rounded Rectangle 11"/>
              <p:cNvSpPr/>
              <p:nvPr/>
            </p:nvSpPr>
            <p:spPr>
              <a:xfrm>
                <a:off x="6007439" y="1297627"/>
                <a:ext cx="1185506" cy="625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EC2</a:t>
                </a:r>
              </a:p>
            </p:txBody>
          </p:sp>
          <p:sp>
            <p:nvSpPr>
              <p:cNvPr id="14" name="Rounded Rectangle 13"/>
              <p:cNvSpPr/>
              <p:nvPr/>
            </p:nvSpPr>
            <p:spPr>
              <a:xfrm>
                <a:off x="6017403" y="2007845"/>
                <a:ext cx="1175541" cy="625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VPC</a:t>
                </a:r>
              </a:p>
            </p:txBody>
          </p:sp>
          <p:sp>
            <p:nvSpPr>
              <p:cNvPr id="15" name="Rounded Rectangle 14"/>
              <p:cNvSpPr/>
              <p:nvPr/>
            </p:nvSpPr>
            <p:spPr>
              <a:xfrm>
                <a:off x="7299315" y="1283868"/>
                <a:ext cx="1185506" cy="625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EBS</a:t>
                </a:r>
              </a:p>
            </p:txBody>
          </p:sp>
          <p:sp>
            <p:nvSpPr>
              <p:cNvPr id="16" name="Rounded Rectangle 15"/>
              <p:cNvSpPr/>
              <p:nvPr/>
            </p:nvSpPr>
            <p:spPr>
              <a:xfrm>
                <a:off x="7297411" y="2005955"/>
                <a:ext cx="1185506" cy="625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CloudTrail</a:t>
                </a:r>
                <a:endParaRPr lang="en-US" sz="1600" dirty="0"/>
              </a:p>
            </p:txBody>
          </p:sp>
        </p:grpSp>
      </p:grpSp>
      <p:sp>
        <p:nvSpPr>
          <p:cNvPr id="22" name="Rounded Rectangle 21"/>
          <p:cNvSpPr/>
          <p:nvPr/>
        </p:nvSpPr>
        <p:spPr>
          <a:xfrm>
            <a:off x="3817591" y="3857425"/>
            <a:ext cx="1508819" cy="6250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Change Management</a:t>
            </a:r>
          </a:p>
        </p:txBody>
      </p:sp>
      <p:sp>
        <p:nvSpPr>
          <p:cNvPr id="25" name="Rounded Rectangle 24"/>
          <p:cNvSpPr/>
          <p:nvPr/>
        </p:nvSpPr>
        <p:spPr>
          <a:xfrm>
            <a:off x="2042121" y="3855535"/>
            <a:ext cx="1508819" cy="6250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Audit Compliance</a:t>
            </a:r>
          </a:p>
        </p:txBody>
      </p:sp>
      <p:sp>
        <p:nvSpPr>
          <p:cNvPr id="26" name="Rounded Rectangle 25"/>
          <p:cNvSpPr/>
          <p:nvPr/>
        </p:nvSpPr>
        <p:spPr>
          <a:xfrm>
            <a:off x="266651" y="3855535"/>
            <a:ext cx="1508819" cy="6250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Security Analysis</a:t>
            </a:r>
          </a:p>
        </p:txBody>
      </p:sp>
      <p:sp>
        <p:nvSpPr>
          <p:cNvPr id="27" name="Rounded Rectangle 26"/>
          <p:cNvSpPr/>
          <p:nvPr/>
        </p:nvSpPr>
        <p:spPr>
          <a:xfrm>
            <a:off x="5593061" y="3855535"/>
            <a:ext cx="1508819" cy="6250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Troubleshooting</a:t>
            </a:r>
          </a:p>
        </p:txBody>
      </p:sp>
      <p:sp>
        <p:nvSpPr>
          <p:cNvPr id="28" name="Rounded Rectangle 27"/>
          <p:cNvSpPr/>
          <p:nvPr/>
        </p:nvSpPr>
        <p:spPr>
          <a:xfrm>
            <a:off x="7368531" y="3855535"/>
            <a:ext cx="1508819" cy="6250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Discovery</a:t>
            </a:r>
          </a:p>
        </p:txBody>
      </p:sp>
    </p:spTree>
    <p:extLst>
      <p:ext uri="{BB962C8B-B14F-4D97-AF65-F5344CB8AC3E}">
        <p14:creationId xmlns:p14="http://schemas.microsoft.com/office/powerpoint/2010/main" val="3537357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25600" y="751681"/>
            <a:ext cx="6118931" cy="2308324"/>
          </a:xfrm>
          <a:prstGeom prst="rect">
            <a:avLst/>
          </a:prstGeom>
        </p:spPr>
        <p:txBody>
          <a:bodyPr wrap="square">
            <a:spAutoFit/>
          </a:bodyPr>
          <a:lstStyle/>
          <a:p>
            <a:r>
              <a:rPr lang="en-US" sz="2400" b="1" dirty="0">
                <a:solidFill>
                  <a:schemeClr val="bg1"/>
                </a:solidFill>
              </a:rPr>
              <a:t>At AWS, cloud security is job zero.</a:t>
            </a:r>
          </a:p>
          <a:p>
            <a:endParaRPr lang="en-US" sz="2400" dirty="0">
              <a:solidFill>
                <a:schemeClr val="bg1"/>
              </a:solidFill>
            </a:endParaRPr>
          </a:p>
          <a:p>
            <a:r>
              <a:rPr lang="en-US" sz="2400" dirty="0">
                <a:solidFill>
                  <a:schemeClr val="bg1"/>
                </a:solidFill>
              </a:rPr>
              <a:t>All AWS customers benefit from a data center and network architecture built to satisfy the requirements of the most security-sensitive organizations.</a:t>
            </a:r>
          </a:p>
        </p:txBody>
      </p:sp>
    </p:spTree>
    <p:extLst>
      <p:ext uri="{BB962C8B-B14F-4D97-AF65-F5344CB8AC3E}">
        <p14:creationId xmlns:p14="http://schemas.microsoft.com/office/powerpoint/2010/main" val="836545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964"/>
            <a:ext cx="9144000" cy="5233451"/>
          </a:xfrm>
          <a:prstGeom prst="rect">
            <a:avLst/>
          </a:prstGeom>
          <a:solidFill>
            <a:srgbClr val="E98E31"/>
          </a:solidFill>
          <a:ln>
            <a:noFill/>
          </a:ln>
          <a:effectLst/>
        </p:spPr>
        <p:style>
          <a:lnRef idx="1">
            <a:schemeClr val="accent1"/>
          </a:lnRef>
          <a:fillRef idx="3">
            <a:schemeClr val="accent1"/>
          </a:fillRef>
          <a:effectRef idx="2">
            <a:schemeClr val="accent1"/>
          </a:effectRef>
          <a:fontRef idx="minor">
            <a:schemeClr val="lt1"/>
          </a:fontRef>
        </p:style>
        <p:txBody>
          <a:bodyPr lIns="67591" tIns="33819" rIns="67591" bIns="33819" rtlCol="0" anchor="ctr"/>
          <a:lstStyle/>
          <a:p>
            <a:pPr algn="ctr" defTabSz="338238"/>
            <a:endParaRPr lang="en-US" sz="6000" dirty="0">
              <a:solidFill>
                <a:prstClr val="white"/>
              </a:solidFill>
              <a:latin typeface="Arial"/>
              <a:cs typeface="Arial"/>
            </a:endParaRPr>
          </a:p>
        </p:txBody>
      </p:sp>
      <p:sp>
        <p:nvSpPr>
          <p:cNvPr id="2" name="Oval 1"/>
          <p:cNvSpPr/>
          <p:nvPr/>
        </p:nvSpPr>
        <p:spPr>
          <a:xfrm>
            <a:off x="3699318" y="1017523"/>
            <a:ext cx="1617068" cy="1617068"/>
          </a:xfrm>
          <a:prstGeom prst="ellipse">
            <a:avLst/>
          </a:prstGeom>
          <a:solidFill>
            <a:schemeClr val="tx1"/>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11500" dirty="0">
              <a:solidFill>
                <a:srgbClr val="E79C0F"/>
              </a:solidFill>
            </a:endParaRPr>
          </a:p>
        </p:txBody>
      </p:sp>
      <p:sp>
        <p:nvSpPr>
          <p:cNvPr id="4" name="Rectangle 3"/>
          <p:cNvSpPr/>
          <p:nvPr/>
        </p:nvSpPr>
        <p:spPr>
          <a:xfrm>
            <a:off x="4011032" y="854702"/>
            <a:ext cx="1002965" cy="1860814"/>
          </a:xfrm>
          <a:prstGeom prst="rect">
            <a:avLst/>
          </a:prstGeom>
          <a:effectLst/>
        </p:spPr>
        <p:txBody>
          <a:bodyPr wrap="none" lIns="90232" tIns="45109" rIns="90232" bIns="45109">
            <a:spAutoFit/>
          </a:bodyPr>
          <a:lstStyle/>
          <a:p>
            <a:pPr algn="ctr"/>
            <a:r>
              <a:rPr lang="en-US" sz="11500" b="1" dirty="0">
                <a:solidFill>
                  <a:schemeClr val="bg1"/>
                </a:solidFill>
                <a:latin typeface="Arial"/>
                <a:cs typeface="Arial"/>
              </a:rPr>
              <a:t>6</a:t>
            </a:r>
          </a:p>
        </p:txBody>
      </p:sp>
      <p:sp>
        <p:nvSpPr>
          <p:cNvPr id="5" name="Rectangle 4"/>
          <p:cNvSpPr/>
          <p:nvPr/>
        </p:nvSpPr>
        <p:spPr>
          <a:xfrm>
            <a:off x="450415" y="2865622"/>
            <a:ext cx="8238818" cy="2122424"/>
          </a:xfrm>
          <a:prstGeom prst="rect">
            <a:avLst/>
          </a:prstGeom>
        </p:spPr>
        <p:txBody>
          <a:bodyPr wrap="square" lIns="90232" tIns="45109" rIns="90232" bIns="45109">
            <a:spAutoFit/>
          </a:bodyPr>
          <a:lstStyle/>
          <a:p>
            <a:pPr algn="ctr" defTabSz="338238"/>
            <a:r>
              <a:rPr lang="en-US" sz="6600" dirty="0">
                <a:solidFill>
                  <a:prstClr val="white"/>
                </a:solidFill>
                <a:latin typeface="Arial"/>
                <a:cs typeface="Arial"/>
              </a:rPr>
              <a:t>Additional Best Practices</a:t>
            </a:r>
          </a:p>
        </p:txBody>
      </p:sp>
    </p:spTree>
    <p:extLst>
      <p:ext uri="{BB962C8B-B14F-4D97-AF65-F5344CB8AC3E}">
        <p14:creationId xmlns:p14="http://schemas.microsoft.com/office/powerpoint/2010/main" val="4034739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89152"/>
          </a:xfrm>
        </p:spPr>
        <p:txBody>
          <a:bodyPr>
            <a:normAutofit/>
          </a:bodyPr>
          <a:lstStyle/>
          <a:p>
            <a:r>
              <a:rPr lang="en-US" b="1" dirty="0"/>
              <a:t>AWS Trusted Advisor</a:t>
            </a:r>
          </a:p>
        </p:txBody>
      </p:sp>
      <p:pic>
        <p:nvPicPr>
          <p:cNvPr id="4" name="Picture 3"/>
          <p:cNvPicPr>
            <a:picLocks noChangeAspect="1"/>
          </p:cNvPicPr>
          <p:nvPr/>
        </p:nvPicPr>
        <p:blipFill>
          <a:blip r:embed="rId3"/>
          <a:stretch>
            <a:fillRect/>
          </a:stretch>
        </p:blipFill>
        <p:spPr>
          <a:xfrm>
            <a:off x="265232" y="1489363"/>
            <a:ext cx="4653861" cy="2332620"/>
          </a:xfrm>
          <a:prstGeom prst="rect">
            <a:avLst/>
          </a:prstGeom>
        </p:spPr>
      </p:pic>
      <p:pic>
        <p:nvPicPr>
          <p:cNvPr id="5" name="Picture 4"/>
          <p:cNvPicPr>
            <a:picLocks noChangeAspect="1"/>
          </p:cNvPicPr>
          <p:nvPr/>
        </p:nvPicPr>
        <p:blipFill>
          <a:blip r:embed="rId4"/>
          <a:stretch>
            <a:fillRect/>
          </a:stretch>
        </p:blipFill>
        <p:spPr>
          <a:xfrm>
            <a:off x="4922113" y="1369992"/>
            <a:ext cx="4288370" cy="2451991"/>
          </a:xfrm>
          <a:prstGeom prst="rect">
            <a:avLst/>
          </a:prstGeom>
        </p:spPr>
      </p:pic>
      <p:sp>
        <p:nvSpPr>
          <p:cNvPr id="6" name="TextBox 5"/>
          <p:cNvSpPr txBox="1"/>
          <p:nvPr/>
        </p:nvSpPr>
        <p:spPr>
          <a:xfrm>
            <a:off x="296739" y="510344"/>
            <a:ext cx="8700375" cy="646331"/>
          </a:xfrm>
          <a:prstGeom prst="rect">
            <a:avLst/>
          </a:prstGeom>
          <a:noFill/>
        </p:spPr>
        <p:txBody>
          <a:bodyPr wrap="square" rtlCol="0">
            <a:spAutoFit/>
          </a:bodyPr>
          <a:lstStyle/>
          <a:p>
            <a:r>
              <a:rPr lang="en-US" i="1" dirty="0">
                <a:solidFill>
                  <a:schemeClr val="bg1"/>
                </a:solidFill>
              </a:rPr>
              <a:t>Leverage Trusted Advisor to analyze your AWS resources for best practices for availability, cost, performance and security.</a:t>
            </a:r>
          </a:p>
        </p:txBody>
      </p:sp>
    </p:spTree>
    <p:extLst>
      <p:ext uri="{BB962C8B-B14F-4D97-AF65-F5344CB8AC3E}">
        <p14:creationId xmlns:p14="http://schemas.microsoft.com/office/powerpoint/2010/main" val="4248208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89152"/>
          </a:xfrm>
        </p:spPr>
        <p:txBody>
          <a:bodyPr>
            <a:normAutofit/>
          </a:bodyPr>
          <a:lstStyle/>
          <a:p>
            <a:r>
              <a:rPr lang="en-US" b="1"/>
              <a:t>Amazon Macie</a:t>
            </a:r>
            <a:endParaRPr lang="en-US" b="1" dirty="0"/>
          </a:p>
        </p:txBody>
      </p:sp>
      <p:sp>
        <p:nvSpPr>
          <p:cNvPr id="6" name="TextBox 5"/>
          <p:cNvSpPr txBox="1"/>
          <p:nvPr/>
        </p:nvSpPr>
        <p:spPr>
          <a:xfrm>
            <a:off x="296739" y="510344"/>
            <a:ext cx="8700375" cy="369332"/>
          </a:xfrm>
          <a:prstGeom prst="rect">
            <a:avLst/>
          </a:prstGeom>
          <a:noFill/>
        </p:spPr>
        <p:txBody>
          <a:bodyPr wrap="square" rtlCol="0">
            <a:spAutoFit/>
          </a:bodyPr>
          <a:lstStyle/>
          <a:p>
            <a:r>
              <a:rPr lang="en-US" i="1" dirty="0">
                <a:solidFill>
                  <a:schemeClr val="bg1"/>
                </a:solidFill>
              </a:rPr>
              <a:t>Leverage Amazon Macie to help prevent data loss in AWS.</a:t>
            </a:r>
          </a:p>
        </p:txBody>
      </p:sp>
      <p:pic>
        <p:nvPicPr>
          <p:cNvPr id="9" name="Picture 8"/>
          <p:cNvPicPr>
            <a:picLocks noChangeAspect="1"/>
          </p:cNvPicPr>
          <p:nvPr/>
        </p:nvPicPr>
        <p:blipFill>
          <a:blip r:embed="rId3"/>
          <a:stretch>
            <a:fillRect/>
          </a:stretch>
        </p:blipFill>
        <p:spPr>
          <a:xfrm>
            <a:off x="4424624" y="1275084"/>
            <a:ext cx="4572490" cy="2451991"/>
          </a:xfrm>
          <a:prstGeom prst="rect">
            <a:avLst/>
          </a:prstGeom>
        </p:spPr>
      </p:pic>
      <p:pic>
        <p:nvPicPr>
          <p:cNvPr id="8" name="Picture 7"/>
          <p:cNvPicPr>
            <a:picLocks noChangeAspect="1"/>
          </p:cNvPicPr>
          <p:nvPr/>
        </p:nvPicPr>
        <p:blipFill>
          <a:blip r:embed="rId4"/>
          <a:stretch>
            <a:fillRect/>
          </a:stretch>
        </p:blipFill>
        <p:spPr>
          <a:xfrm>
            <a:off x="336789" y="1819328"/>
            <a:ext cx="4610286" cy="2619095"/>
          </a:xfrm>
          <a:prstGeom prst="rect">
            <a:avLst/>
          </a:prstGeom>
        </p:spPr>
      </p:pic>
    </p:spTree>
    <p:extLst>
      <p:ext uri="{BB962C8B-B14F-4D97-AF65-F5344CB8AC3E}">
        <p14:creationId xmlns:p14="http://schemas.microsoft.com/office/powerpoint/2010/main" val="12353947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5"/>
          <p:cNvSpPr>
            <a:spLocks noGrp="1"/>
          </p:cNvSpPr>
          <p:nvPr>
            <p:ph type="title"/>
          </p:nvPr>
        </p:nvSpPr>
        <p:spPr>
          <a:xfrm>
            <a:off x="324008" y="-16460"/>
            <a:ext cx="8763858" cy="714291"/>
          </a:xfrm>
        </p:spPr>
        <p:txBody>
          <a:bodyPr vert="horz" lIns="91440" tIns="45720" rIns="91440" bIns="45720" rtlCol="0" anchor="ctr">
            <a:normAutofit/>
          </a:bodyPr>
          <a:lstStyle/>
          <a:p>
            <a:r>
              <a:rPr lang="en-US" b="1" dirty="0">
                <a:latin typeface="+mj-lt"/>
              </a:rPr>
              <a:t>AWS Marketplace Security Partners</a:t>
            </a:r>
          </a:p>
        </p:txBody>
      </p:sp>
      <p:sp>
        <p:nvSpPr>
          <p:cNvPr id="10" name="Rounded Rectangle 9"/>
          <p:cNvSpPr/>
          <p:nvPr/>
        </p:nvSpPr>
        <p:spPr>
          <a:xfrm>
            <a:off x="324008" y="859610"/>
            <a:ext cx="8670593" cy="3913654"/>
          </a:xfrm>
          <a:prstGeom prst="roundRect">
            <a:avLst/>
          </a:prstGeom>
          <a:solidFill>
            <a:schemeClr val="bg1"/>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lIns="55632" tIns="27816" rIns="55632" bIns="27816" rtlCol="0" anchor="ctr"/>
          <a:lstStyle/>
          <a:p>
            <a:pPr algn="ctr"/>
            <a:endParaRPr lang="en-US" sz="2000" dirty="0">
              <a:solidFill>
                <a:prstClr val="white"/>
              </a:solidFill>
            </a:endParaRPr>
          </a:p>
        </p:txBody>
      </p:sp>
      <p:pic>
        <p:nvPicPr>
          <p:cNvPr id="6" name="Picture 5"/>
          <p:cNvPicPr>
            <a:picLocks noChangeAspect="1"/>
          </p:cNvPicPr>
          <p:nvPr/>
        </p:nvPicPr>
        <p:blipFill>
          <a:blip r:embed="rId3"/>
          <a:stretch>
            <a:fillRect/>
          </a:stretch>
        </p:blipFill>
        <p:spPr>
          <a:xfrm>
            <a:off x="5788235" y="3089288"/>
            <a:ext cx="753934" cy="753934"/>
          </a:xfrm>
          <a:prstGeom prst="rect">
            <a:avLst/>
          </a:prstGeom>
        </p:spPr>
      </p:pic>
      <p:sp>
        <p:nvSpPr>
          <p:cNvPr id="11" name="AutoShape 107" descr="data:image/jpeg;base64,/9j/4AAQSkZJRgABAQAAAQABAAD/2wCEAAkGBxQTEhUUERQWFRQXFh0bGRUXFxgWFxwYIBgYFxYXHxUcHyggGBwmGxQXIT0hJSkrLi4uGB8zODMsNygtLisBCgoKDg0OGhAQGi0kHyQrLzY3MiwrLTU0LDcvLCw3MC8rLDcrLSstLCw3LC8vLCwsLDQsLC0sLTcsLi0sLCwtLP/AABEIAFsCJgMBIgACEQEDEQH/xAAcAAEAAgMBAQEAAAAAAAAAAAAABwgEBQYDAgH/xABPEAABAwIBBwYHDQYEBQUAAAABAAIDBBEhBQYHEjFBURMiYXGBkTVCcnOxs9EIFBUjMlJUdIKSk6HBF0NTYqKyMzSD0hYllKPTJERj8PH/xAAaAQEAAgMBAAAAAAAAAAAAAAAABAUCAwYB/8QAJxEBAAICAQMDAwUAAAAAAAAAAAECAxEEEiFBEzFRBYGxFCIjMkL/2gAMAwEAAhEDEQA/AJxREQedRO1jHPebNa0uJ4AC5PcFXzLecE9RM+V0jwC4lrQ4gNbfmgC9hhbrUp6UsqcnTCFp50xsfIFi7vOqOolRA6NaMmTU6hC5Ntz0ujyflBz4w4udfYcTtH/269zUO+c7vK0OSJNVxbud6f8A8W2Ll0vCzRmwxbz7S5/Njml5h7mpd8533iu/zCyuZY3RSOLnx4gk3JYenfY+kKNy5bLNrKfIVLHn5N9V/knA9xsexZcnFGTHMR7t/DyziyxPjymFEBRc+6YREQEREBERARFop888nsc5j62ma5pLXNMzAQQbEEXwIIQb1F4UNZHMxskL2yRu+S9hDmnG2BGBxC90BEXhV1kcQBlkZGCbAvcGgnba5O3BB7osKDLFO9wayeJzjsa2Rjid+ABucAs1AREQEWvflymBINRCCDYgysBBGBBF8CsumqGSNDo3Ne07HNIcDuOIwQeqLHq66KK3KyMjvs13Nbfja5xWN8P0v0mD8VntQbFFrvh+l+kwfis9qfD9L9Jg/FZ7UGxRa74fpfpMH4rPagy9S/SYPxWe1BsUREBFiZRypDA3Wnljibxke1g/MrQO0j5LBt79hv0EkfeAsg6pFr8l5bpqgXp54pfNva78gVsEBERARYM2Wadji188LXDa10jAR1gm4Xx8P0v0mD8VntQbFFrvh6l+kwfis9qzKeoY8XY5rxxaQ4d4QeqIiAiLDqcrQRu1ZJomO+a6RrT0YE3QZiLXfD9L9Jg/FZ7U+H6X6TB+Kz2oNii13w/S/SYPxWe1Ph6l+kwfis9qDYogRARYWUsrQU41qiaOIcZHtZ6StE7SPksG3v2HvJHfayDqkWpybnNR1BtBVQSHg2RpP3b3W2QERYM2Wadri19RC1wNi0yMBB4EE4IM5F5U1SyRutG9r2nY5pDhhgcRgvVARFgz5Zp2OLXzwtcNrXSMBHWCbhBnIsSkynDKdWKaORwF7Me1xtxsDsxWWgIiICItPnXlHkKZ7gbPdzW+Ud/YLnsXlrRWNy8mdRtGOemUffFU9wN2M5jOFhtPabnuXPOjWwMS83Rqq9Tc7V1u87lr9WxuNy2jZLgFedLQulkbGz5T3Bo6ybX6t67HPzITYGwviFmBoid1gXaesjW7grv6PmmLzWfafyjcjBNqdceHJFy+SV8ly+S5dGhRVLuZGVOXpW3N3x8x3Z8k9rbdt10CijR7lXkqkMceZMNX7fiH0j7SldUHLxenkn4lf8XJ14437wIiKMkiIiAiIg53SBnCKCgmnuNcN1Ywd8jsGYb7beppVSyScSbk4knEk7yTxUq+6Azi5Wqjo2HmQDWfY7ZXDAHyWW/EK0OaGYbqzJ9bVAHWiFoAL85zOfKLeNdvNHSehB23uec47iahefk/GxX4EgSt7HFrrfzO4KaVT3NXLbqOrhqWfu3gkcWHCRva0ntsre0tQ2RjZGHWY9oc1w2FpFwe4oPVRR7osf8AoKf60PVSqV1FPuiv8jT/AFoeqlQRdogaPhij8p/qZVadVZ0Q+GKPyn+olVpkBERBTrOho9+1WH/uZvWuVjNCvgem/wBT1r1XTOj/ADtV9Zm9a9WM0K+B6b/U9a9By3ujIXOho9VpdaSS9gXeK3goP94P/hP/AA3exXRRBSuSlc3F0bmji5hA7yF8NiubBtydgAue4Kw/uhfB0f1ln9kiiTRT4Xo/OH1b0HM+8H/wn/hu9i7XRBmqanKUbpI3CKD412s0gEg2jbiPnkG3BpVnEQFCukfTAWudT5McMDZ9TYOx2ERg4HyzccOK2+nXO800DaOF1pahpLyDi2G9j1a5u2/BrlCWamb0tfUspoMHOxc4jmsYPlPPQLjDeSBvQYNRPLUSa0jpJpXG13F0j3HgNpPUFs2ZnZQLdYUNVbjyL/Ra6s3mjmdS5PjDKeMa9ufM4AyPPEu3D+UYBdAgpe9kkEmIkhlbjiHRyN6dzgpSzA0wywubDlJxlhOAnteVnS63+I3p+UOnYppzizdpq2MxVUTZG7iRzmn5zX7WnqVZNIGZ8mTKnknHXieC6KT5zb4g8HNuAesHegtbBM17Q5hDmuAIcDcEHEEHeLL7UJaAc7nazsnzOuNUvgJ3W/xIvz1h1O6FNqCqWlVo+F6zD96PVsXMR0rnC7Y3OHFrCR3gLqNKnhas86PVsUt+538GzfW3+qgQV9dRvAuY3gcSxwHfZfVDWPidrQSPjd86N7mO72kFXRWmzgzVpK1pbVQRvO59rSDqkHOHeghfMnTNPC5seUPj4ThyoAErOkgYSD+rpOxTzQVsc0bZYXh8bxdr2m4IVZNJWYT8mStLSZKaQnk5CMQdpjfbDWtiDvAPAreaDs8HU9SKOV3xE55l9jJt1uh+zr1elBYdVp07D/mz/Mx+gqyyrTp18LP8zH6Cg4GOmLvksLvJaXegL794P/hP/Dd7FN/ucP8AArPOs/sKmJBS73g/+E/8N3sX1FQv1h8U/aP3buPUrnog+IfkjqHoUZaYNIr6K1LSECpe3WdJa/JsNwLA4a5sduwY7wpQVVtLDnHK9ZrbQ9oHk8mzV/JBzM0ktRLd5kmmedp1pJHH8yVtWZmZQIuKGqt5l/otdTB7neng96TyNDTUcsWvOGuGarTGOIaecek34YS0gpjlDJssJAqIZIidnKMczu1gLqXtAeUa6aaVr55H0kTMWvOv8Y48xrXO5zbBrjYG2zDFTZPA17S17WuacC1wDgRwIOBWFkXIVPSNe2libE179dzWCw1iAL23YNGAwQbFVN0mNHwrW4fvz6ArZKp2kvwrW+fPoCCddB/geDy5fXPXeLg9B/geDy5fXPX7pQ0gsydFycRD6uRvMZtDBs5R44cBvI4AoMTSzpEFBHyFMQat427RE0+ORsLjub2nDA1+yRkmatqGxQtMs0riSXY7Td0j3HYMbklflPDPWVIa3WmqJn7zdznHEkk7BvJ2ABWa0c5jx5Mgtg+oeLyy228GN4MH5nE9Ae+YOZkOTKfk4+dK6xlltYvd+jRc2b+pJXToiAiIgKPc/K/XmEYPNjGPlnE9wsO9d1lCqEUb5HbGi/Wdw7TYKJ53lzi52JcSSekm5UHm5dViny0Z7dtMRzF5ujWUWr51VXRZFdHo6yVrSuncMIxZvlEYnsb/AHLtMvZOFRTyRHa5vNPBwxae8Bfmb+T+QgYzxrXd5RxPds7FsVd8es46x8ptccdHTPlADwQSCLEGxHAjAhfBcun0i5L5GqL2jmTDWHlbHjvs77S5QldPjvF6xaPKlti6LTWXo2QggtNiDcEbQRiCpyyBlIVFPHKNrm84cHDBw7wVA5K77RVlaz5KZxwcNdnWLB47RY/ZKi87H1Y+qPCVxLdN9fKSkRFTLQREQFrs4crMpKaaok+TEwutxIHNaOkmw6ytioY90LnHZkNCw4u+Nl8kEiNp63Au+wEEN1M8tTO57rvmnkvbi97sAO0gK2WZ+Q20VHBTNseTYA4jxnnnSO7XElV40QsphXtnrJooY4G67eUe1utIeay19thrO6CGqfv+O8m/Tqb8ZntQV10nZu+8coSxtFonnlYuGo4m7fsuDm9QCl3QLnFy9E6mebyUxsL7TE65Z3HWb1Bq0em6uoKymjlp6unkngfg1srS50b7B4ABxIIa7qDuKjzRpnH7xyhFK42ieeTl4cm4gax8l2q7sKC1yin3RX+Rp/rQ9VKpWUVe6JZeggPCqb6uUfqgi7RD4Yo/Kf6iVWmVWNERtlij8t/qZFadAREQU7zo/wA7VfWZvWvVjNCvgem/1PWvVc85/wDO1X1mb1r1YzQsP+T03+p616DuEREEX+6F8HR/WWf2SKJNFXhej84fVvUt+6F8HR/WWf2SKJNFXhej84fVvQWrREQVb0wV5mytU32RlsbRwDWC/wDU5x7VJHud8kBtNPVEc+STkwf5GAH83OPcFFmk6AsytWg/xtbsc1rx+TlMfuf6oOya5g+VHO8EeUGvB7nfkgkxERAUe6c8kibJb5Lc+ne2Rp321gx46tV5P2QpCXG6X6wRZIqidrmhgHEve1v5Ak9iCuWZ+UDT11LMDbUnZfyS4NePuucrfqmuRacyVEDG7XzRtHWXtCuUgqnpU8LVnnR6tilv3O/g2b62/wBVAok0qeFqzzo9WxS37nfwbN9bf6qBBKKIiDmtI+RxVZNqYyLkRl7OIewa7LdrbdRKqfDO5ha9hs5pDmngQdYHvCuBnVWCGiqZXbGQSHuYbDtOCp3sHYguhk2qEsMco2SMa8dTmh36quWnXws/zMfoKsJm1SGGkpojtjgjYfsxtb+ir3p18LP8zH6CgyNE+kCnyZHOyojmeZXtc3kmscAA2xvrPbiu8/brQfwKz7kP/mUSZm5hVWUmyOpnQgRuDXco5zTci4tqsdgui/YhlH59L+JJ/wCJBJ+aulakr6llNDFUNkeHEGRkYbzWlxuWyE7BwXeKGdHOi6tocoRVM7oDGxrwQx73O5zC0WBYBtI3qZkBQ5ptzBknd7+pGF7w0NmjaLuIb8mRo8YgYEDGwFt6mNEFN8jZZnpJOVppXxSDC7d/Q5pwcOghSnkDTrK2za2nEg3yQnUd18m7AnqcFI+dWjigriXyxcnKf30R1HnpItqv2eMCouy/oOqY7uo5mTjcx45KTqvi1x+6glfNnSBQV1mwTgSH91J8XJ1AHB32SV1CpplXJc1NIYqiJ8Ugx1Xix6HA7COkKVNEOkqYTR0Va8yRyHVilebvY/xY3OOLmuOAvcgkDZsCd1U7SX4VrfPn0BWxVTtJfhWt8+fQEEiZsZ9R5MyDBaz6mR03JRX/APmfeR28MH5nAbyIklknrKguOtNUTv63OccAANwAwtsAHAKSci6O25QyJBPTgNq2GUDcJWiaTmO4Hg7sOGyOMmZQnoqkSxExTwvIsRiHC7Xsc3htBCCxmjDR8zJsWvJZ9XI3nvGIa3byTOi4FzvI6AB3S5bR/nrDlODXZzJmACWG+LTxHFhsbHs2rqUBERAREQcnn1W4MhG/nO6tjR33PYFxpatllaoMsr3ne7DqGA/ILCLVz+fL6mSZQr26rbeBatxmlk7lahpI5sfOPX4o78ewrWFq77M+g5ODWI50nOPV4o7se1beJTryR8Q9xV3ZvURFdpjm8/8AJXL0jy0XfF8Y3jgOeO1t8OIChm6sUQoKzsyX72qpIwLNvrM8h2I7sR2K0+n5e00lB5ePvFmpusnJde6CaOVu1jgesbHDtBI7Vh3X5dWMxuNSixGliqWobIxr2G7XNDgegi4XquH0VZX5SndA486E83zbrkdztYdVl3C57Lj9O81W1LdVYkREWtk8qmdsbHPeQ1jWlznHYGgXJ7gqhZ1ZbdW1c1S+45R5LQfFYMI29jQB13U6aec4+QohTMNpKkkHoibYydVyWt6i7goe0bZve/soQwuF4mnlJeHJssS0+UdVv2kGAzNOvIBFDVkEXBFPLYjcfkr6/wCEMofQav8A6eX/AGq3iIKh/wDCGUPoNX/08v8AtWqraOSJ7o5o3xvb8pj2ljhcAi7TYi4IPUQroqD/AHQ2btnQ1zBgfipbccXROP8AU2/koO70RZx+/cnRl5vLD8VJxJaBqO7Wap67rz005MM+SZtUXdEWy9jTz/6C49iiTQjnF71ygInm0VSOTPASDGJ3eXM+2FZGWMOaWuALXAgg7CDgQexBT7NrKppauCoAvyUrXEcW3s8dZaSFb2hrGTRslicHxvaHNcMQQRcFVc0jZkyZNqCLE0z3HkZNottEbjueB3gX42/cy9IdXk4akRbJCTcwyXLQTtLXDFhPaOhBalazOXLcdHTS1Eps2NpIG9zvFYOkmw7VEL9Pj9XChaHcTUEj7vJA/mo7zwz0qsovBqXAMabsiYC2Np42uS51sLn8kGgqJ3Pc57zdziXOPSSXH8yrbZh5LNNk6lhcLOZC3WHBx5zh95xUF6IMxX1tQyplbakhfrXI/wAV7TdrG8WhwBJ2YW3m1kkBERBF/uhfB0f1ln9kiiTRV4Xo/OH1b1LfuhfB0f1ln9kiiTRV4Xo/OH1b0Fq0REED+6DzdcyeKtYOZI0RyEDY9t9Qk/zNNvsdK5rRFniMn1ZExtTT2bIfmOF9SS3AEkHoN9ysflvJMVVBJBO3WjkbYjf0EHcQbEHiFV/PvMioybLaQF8Dj8XOBzXDc13zH23HsugtZG8OALSCCLgg3BB2EHeF9Kq+aGkatyeAyJ4khH7mUFzRx1XAgs6hh0LuG6fH6uNA0u4ioIH3eS/VBOCr3pwz1bVStpKdwdDC68jwcHS4gAHeGgnHiehabOvSrXVrTGC2nhOBZFcOI4OkJuR1WXP5p5r1GUJhFTMvs15DhHG3i536bTuQdXoOzeNTlATkfFUw1ydxkIIjb17XfZHFWSWlzQzahyfTNp4BcDF7z8p7z8p57tm4ADct0gqnpU8LVnnR6tilv3O/g2b62/1UCiTSp4WrPOj1bFk5l6SanJsDoIIoXtdIZCZNe9y1jbYEC1mBBaNFXz9utd9Hpu6T/cufzh0oZRq2ljphEw7WQN5O/QXkl9ui6Ds9OOfccjDk+mcHjWBqHtN2gtN2xA7zrAE8NUDjbgtGmbRrq+KO14mESSndqNIOqfKNm9p4LWZs5tVNdKIqSMvPjOOEbBxc/YOradwKs1mDmbFkyn5KM68jyHSykWL3bsNzRsA695KDplWnTr4Wf5mP0FWWVadOvhZ/mY/QUHae5w/wKzzrP7CpiVVsyNIE+TGSsgjieJXBxMmtcECwtqkLpv26130em/7n+5BYNFXz9utd9Hpv+5/uX6zTpXEge96bEj+J/uQWCWiqM7qSOsFFJKGTlgcA7BpuSAzW2a+F9U7bi11u43XAPEKp2kSnqhXzurozHJJI5wBxaWbGaj9jmhoaPTYoLZoqu5taUcoUYDBIJ4xazJwX2HAPBDh2kgcF2Menx9udQtLuIqCB3cmfSg77S7kyGbJdQ6YDWijL43na142WP8xs22+6rHk97mzRFnyhIwjr1xb811Ge+kWrykBHJqxQA35GO9iRsL3HF9uGA6L4rI0R5qPra6OQtPveneHyP3FzTrMjHElwFxuAPRcLPBVP0l+Fa3z59AVsVU7SX4VrfPn0BBOug/wPB5cvrnrX6WNGwrWmppGhtW0YtwAmaBg0n54AsHHoBwsRsNB/geDy5fXPXeIKd5FyvPQ1AmgJjmjcQWkEXxs+N7eGFiDw3EBWezDzzhynBykfNlbYSwk3cx36sO52/rBA5TS1o1FWDVUbQKoDnsGAmaB6wAYHfsO5Qdm9lyegqBPAdSRhIc1wNnC/Oje3hhs2gjiEFwkXPZk53Q5SpxLCdV4sJIibujfwPEcHbx2gZuWa1zLMYbEse8usCQxgbrBoOGsS9oxwGJx2INoi5Wjy+5kTZpC58TnFouBrh4O4hjLtwcMWggt3gog5jPcPpKi4aHRS3c04izvHbfrN+o9C0TMtE+IO9SrnbkUVdM6PxxzozweNneLjtUKxggkEWINiDtBGBCwjiYL95r3VfK6sdu09pb2LKNyLtFuF/wAl1kWfL7ACFoHlH2Lg4Ss6Erbj4+PH/WNIn6nLX2n8O1Gej/4TfvH2L6GeT/4TfvH2Lk2FbzI+b0k1nHmR/OIxPUP12LOa1hlTkcm86rO/tDaQ52SOIa2EEnYAST6FqNJOTJJKdlS9jWvjNnNab8x3E8Q633iu4ydkyOEWjbjvccXHrP6L2raVssb43i7XtLSOgixXuPJ0Xi0LOmHJNf5LblXW6+br3ynRuhlkif8AKY4tPTbYeoix7VjXV/E77wi9LeZm5Y961cchNmE6j+Go7AnsNj2KeFWklTlo/wAse+aNhcbyR/Fv43aBY9rbHruq36hi9rwl8e3+XSIiKsSXAZ66L48o1PviaplYQwMaxrWarWi5tjxcXHtWfmDo/hyXypje+V8uqC94AIaL2aLbrm/dwXYIgIiIC1ec2Q462llppbhsjbXFrtIILXC+8EA9i2iIIjj0FQNIc2snDmkEENjuCDcHZxClmJpDQHG5AFza1zvNty+0QY2UKCOeN0U7GyRuFix4DgewqMst6DKSQl1LNLT38UgTMHUCQ7vcVKyIINGgOS+Ncy3HkDfu5T9V0mQNClFC4OqHyVLh4rrMivx1G4nqLiOhSciDzghaxoYxoa1os1rQA0AbAAMAF6IiAiIg5zPrNJmUoGwSSOjDZA/WYATcBwtj5S5fNrQ/BR1UVSyple6J1w1zWAHmluNhfxlJaICIiAvGspGSsdHKxr2OFnMcA5pHAg4FeyIIvy7oRopSXU0klMT4otJGDx1Xc4dQdbhZc27QJLfCtZbjyLge7X/VToiCJ8i6C6VhBqp5Z7eK0CFh6DYl3c4KTMlZLhpoxFTxsijGxrAAOvpPScVmIgIiII0zl0PQVlVLUvqZWOldrFrWssMA3C4vuWs/YNT/AEuf7sfsUvIgiIaBqb6XP92P2LZ5L0KZOjN5TNP/ACyPDW90Yae8lSUiDGydk+KBgjgjZEwbGsaGjuCyURAUfZ56K4coVRqZKiWNxa1uq0NIs0WG0dKkFEEQ/sGp/pc/3Y/Yn7Bqf6XP92P2KXkQRD+wan+lz/dj9i/W6B6cEH33Ph/LH7FLqIPxjbADgFhZYyPBVRmKpiZKw+K8XseIO1p6Ris5EEUZY0F0jyTTTywX2NdaZg6gbOt1uK0TtAkt8K2O3HkXA92v+qnREESZG0FUzCDVVEk9j8hjRC09Bxc63UQpQyXk2KnibFTxtjjbsY0WHSeknicSstEBRlnDobgqqmaodUytdK8uLWtZYX3C4vuUmog0uZ+braClZTMe57WFxDnAAnWcXnZhtct0iIC4DPLRTS18/L674JHDn8mG2edziCMHbr78F36II4zW0UtoJ2z09bOHDBzS1hY9u9jhvH5jaF3mUKASgXJa4Xs4WOBFnNIIIc0jAg/kQCMtEGspcjtDi6Qh5Pi6obGL2uQze46rcSTswtc3LZogKLNI+ROSnE7BzJfldEm/7wx6w5SmsTKlGyaJzJWhzSNh6MQbjEHpCyrOpac+L1KaQjCVuckZOlndqxNLuJ2NHW7YFvc2Mg075HB8esATYFzrenHtXfwQNY0NY0NaNgAAHcFna+lfi4U372ns0eRc144rOktJJ/SD0Df1n8l0CItcztZ48dccarAiIvGaK9LmSNWSOpaMHjUf5QHNJ62i32Qo8JU9560zZKKUPFwAD2hwsbhRL8FxfN/qd7Vb8TNvHqfCLkp+7bnLrstFmWeRq+SceZONXo1xcsPbzm/aC1/wXF83+p3tX3Bk+Nrmua0hzXAg6zsCDcHbxC35LVvSaz5eViYnadEX404BfqoUsREQEREBERAREQEREBERAREQEREBERAREQEREBERAREQEREBERAREQEREBERAREQEREBERAREQEREBERAREQEREBERAREQf/2Q=="/>
          <p:cNvSpPr>
            <a:spLocks noChangeAspect="1" noChangeArrowheads="1"/>
          </p:cNvSpPr>
          <p:nvPr/>
        </p:nvSpPr>
        <p:spPr bwMode="auto">
          <a:xfrm>
            <a:off x="1428334" y="952602"/>
            <a:ext cx="310022" cy="350953"/>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74176" tIns="37088" rIns="74176" bIns="37088" numCol="1" anchor="t" anchorCtr="0" compatLnSpc="1">
            <a:prstTxWarp prst="textNoShape">
              <a:avLst/>
            </a:prstTxWarp>
          </a:bodyPr>
          <a:lstStyle/>
          <a:p>
            <a:endParaRPr lang="en-US" sz="2000">
              <a:solidFill>
                <a:srgbClr val="474746"/>
              </a:solidFill>
            </a:endParaRPr>
          </a:p>
        </p:txBody>
      </p:sp>
      <p:sp>
        <p:nvSpPr>
          <p:cNvPr id="128" name="TextBox 127"/>
          <p:cNvSpPr txBox="1"/>
          <p:nvPr/>
        </p:nvSpPr>
        <p:spPr>
          <a:xfrm>
            <a:off x="781978" y="952602"/>
            <a:ext cx="1266092" cy="523220"/>
          </a:xfrm>
          <a:prstGeom prst="rect">
            <a:avLst/>
          </a:prstGeom>
          <a:noFill/>
        </p:spPr>
        <p:txBody>
          <a:bodyPr wrap="square" rtlCol="0">
            <a:spAutoFit/>
          </a:bodyPr>
          <a:lstStyle/>
          <a:p>
            <a:r>
              <a:rPr lang="en-US" sz="1400" b="1" dirty="0">
                <a:solidFill>
                  <a:srgbClr val="999A98">
                    <a:lumMod val="50000"/>
                  </a:srgbClr>
                </a:solidFill>
                <a:latin typeface="Arial Unicode MS" panose="020B0604020202020204" pitchFamily="34" charset="-128"/>
                <a:ea typeface="Arial Unicode MS" panose="020B0604020202020204" pitchFamily="34" charset="-128"/>
                <a:cs typeface="Arial Unicode MS" panose="020B0604020202020204" pitchFamily="34" charset="-128"/>
              </a:rPr>
              <a:t>Infrastructure Security</a:t>
            </a:r>
          </a:p>
        </p:txBody>
      </p:sp>
      <p:cxnSp>
        <p:nvCxnSpPr>
          <p:cNvPr id="89" name="Straight Connector 88"/>
          <p:cNvCxnSpPr/>
          <p:nvPr/>
        </p:nvCxnSpPr>
        <p:spPr>
          <a:xfrm>
            <a:off x="2237588" y="960728"/>
            <a:ext cx="0" cy="3594189"/>
          </a:xfrm>
          <a:prstGeom prst="line">
            <a:avLst/>
          </a:prstGeom>
          <a:ln w="12700">
            <a:solidFill>
              <a:schemeClr val="accent6">
                <a:lumMod val="75000"/>
              </a:schemeClr>
            </a:solidFill>
          </a:ln>
        </p:spPr>
        <p:style>
          <a:lnRef idx="2">
            <a:schemeClr val="accent6"/>
          </a:lnRef>
          <a:fillRef idx="0">
            <a:schemeClr val="accent6"/>
          </a:fillRef>
          <a:effectRef idx="1">
            <a:schemeClr val="accent6"/>
          </a:effectRef>
          <a:fontRef idx="minor">
            <a:schemeClr val="tx1"/>
          </a:fontRef>
        </p:style>
      </p:cxnSp>
      <p:cxnSp>
        <p:nvCxnSpPr>
          <p:cNvPr id="99" name="Straight Connector 98"/>
          <p:cNvCxnSpPr/>
          <p:nvPr/>
        </p:nvCxnSpPr>
        <p:spPr>
          <a:xfrm>
            <a:off x="3777320" y="960728"/>
            <a:ext cx="0" cy="3594189"/>
          </a:xfrm>
          <a:prstGeom prst="line">
            <a:avLst/>
          </a:prstGeom>
          <a:ln w="12700">
            <a:solidFill>
              <a:schemeClr val="accent6">
                <a:lumMod val="75000"/>
              </a:schemeClr>
            </a:solidFill>
          </a:ln>
        </p:spPr>
        <p:style>
          <a:lnRef idx="2">
            <a:schemeClr val="accent6"/>
          </a:lnRef>
          <a:fillRef idx="0">
            <a:schemeClr val="accent6"/>
          </a:fillRef>
          <a:effectRef idx="1">
            <a:schemeClr val="accent6"/>
          </a:effectRef>
          <a:fontRef idx="minor">
            <a:schemeClr val="tx1"/>
          </a:fontRef>
        </p:style>
      </p:cxnSp>
      <p:cxnSp>
        <p:nvCxnSpPr>
          <p:cNvPr id="105" name="Straight Connector 104"/>
          <p:cNvCxnSpPr/>
          <p:nvPr/>
        </p:nvCxnSpPr>
        <p:spPr>
          <a:xfrm>
            <a:off x="5407364" y="960728"/>
            <a:ext cx="0" cy="3594189"/>
          </a:xfrm>
          <a:prstGeom prst="line">
            <a:avLst/>
          </a:prstGeom>
          <a:ln w="12700">
            <a:solidFill>
              <a:schemeClr val="accent6">
                <a:lumMod val="75000"/>
              </a:schemeClr>
            </a:solidFill>
          </a:ln>
        </p:spPr>
        <p:style>
          <a:lnRef idx="2">
            <a:schemeClr val="accent6"/>
          </a:lnRef>
          <a:fillRef idx="0">
            <a:schemeClr val="accent6"/>
          </a:fillRef>
          <a:effectRef idx="1">
            <a:schemeClr val="accent6"/>
          </a:effectRef>
          <a:fontRef idx="minor">
            <a:schemeClr val="tx1"/>
          </a:fontRef>
        </p:style>
      </p:cxnSp>
      <p:cxnSp>
        <p:nvCxnSpPr>
          <p:cNvPr id="106" name="Straight Connector 105"/>
          <p:cNvCxnSpPr/>
          <p:nvPr/>
        </p:nvCxnSpPr>
        <p:spPr>
          <a:xfrm>
            <a:off x="7037408" y="960728"/>
            <a:ext cx="0" cy="3594189"/>
          </a:xfrm>
          <a:prstGeom prst="line">
            <a:avLst/>
          </a:prstGeom>
          <a:ln w="12700">
            <a:solidFill>
              <a:schemeClr val="accent6">
                <a:lumMod val="75000"/>
              </a:schemeClr>
            </a:solidFill>
          </a:ln>
        </p:spPr>
        <p:style>
          <a:lnRef idx="2">
            <a:schemeClr val="accent6"/>
          </a:lnRef>
          <a:fillRef idx="0">
            <a:schemeClr val="accent6"/>
          </a:fillRef>
          <a:effectRef idx="1">
            <a:schemeClr val="accent6"/>
          </a:effectRef>
          <a:fontRef idx="minor">
            <a:schemeClr val="tx1"/>
          </a:fontRef>
        </p:style>
      </p:cxnSp>
      <p:sp>
        <p:nvSpPr>
          <p:cNvPr id="109" name="TextBox 108"/>
          <p:cNvSpPr txBox="1"/>
          <p:nvPr/>
        </p:nvSpPr>
        <p:spPr>
          <a:xfrm>
            <a:off x="2380652" y="952602"/>
            <a:ext cx="1266092" cy="523220"/>
          </a:xfrm>
          <a:prstGeom prst="rect">
            <a:avLst/>
          </a:prstGeom>
          <a:noFill/>
        </p:spPr>
        <p:txBody>
          <a:bodyPr wrap="square" rtlCol="0">
            <a:spAutoFit/>
          </a:bodyPr>
          <a:lstStyle/>
          <a:p>
            <a:r>
              <a:rPr lang="en-US" sz="1400" b="1" dirty="0">
                <a:solidFill>
                  <a:srgbClr val="999A98">
                    <a:lumMod val="50000"/>
                  </a:srgbClr>
                </a:solidFill>
                <a:latin typeface="Arial Unicode MS" panose="020B0604020202020204" pitchFamily="34" charset="-128"/>
                <a:ea typeface="Arial Unicode MS" panose="020B0604020202020204" pitchFamily="34" charset="-128"/>
                <a:cs typeface="Arial Unicode MS" panose="020B0604020202020204" pitchFamily="34" charset="-128"/>
              </a:rPr>
              <a:t>Logging &amp; Monitoring</a:t>
            </a:r>
          </a:p>
        </p:txBody>
      </p:sp>
      <p:sp>
        <p:nvSpPr>
          <p:cNvPr id="110" name="TextBox 109"/>
          <p:cNvSpPr txBox="1"/>
          <p:nvPr/>
        </p:nvSpPr>
        <p:spPr>
          <a:xfrm>
            <a:off x="3834190" y="952602"/>
            <a:ext cx="1499810" cy="523220"/>
          </a:xfrm>
          <a:prstGeom prst="rect">
            <a:avLst/>
          </a:prstGeom>
          <a:noFill/>
        </p:spPr>
        <p:txBody>
          <a:bodyPr wrap="square" rtlCol="0">
            <a:spAutoFit/>
          </a:bodyPr>
          <a:lstStyle/>
          <a:p>
            <a:r>
              <a:rPr lang="en-US" sz="1400" b="1" dirty="0">
                <a:solidFill>
                  <a:srgbClr val="999A98">
                    <a:lumMod val="50000"/>
                  </a:srgbClr>
                </a:solidFill>
                <a:latin typeface="Arial Unicode MS" panose="020B0604020202020204" pitchFamily="34" charset="-128"/>
                <a:ea typeface="Arial Unicode MS" panose="020B0604020202020204" pitchFamily="34" charset="-128"/>
                <a:cs typeface="Arial Unicode MS" panose="020B0604020202020204" pitchFamily="34" charset="-128"/>
              </a:rPr>
              <a:t>Identity &amp; Access Control</a:t>
            </a:r>
          </a:p>
        </p:txBody>
      </p:sp>
      <p:sp>
        <p:nvSpPr>
          <p:cNvPr id="126" name="TextBox 125"/>
          <p:cNvSpPr txBox="1"/>
          <p:nvPr/>
        </p:nvSpPr>
        <p:spPr>
          <a:xfrm>
            <a:off x="5445615" y="952602"/>
            <a:ext cx="1611653" cy="738664"/>
          </a:xfrm>
          <a:prstGeom prst="rect">
            <a:avLst/>
          </a:prstGeom>
          <a:noFill/>
        </p:spPr>
        <p:txBody>
          <a:bodyPr wrap="square" rtlCol="0">
            <a:spAutoFit/>
          </a:bodyPr>
          <a:lstStyle/>
          <a:p>
            <a:r>
              <a:rPr lang="en-US" sz="1400" b="1" dirty="0">
                <a:solidFill>
                  <a:srgbClr val="999A98">
                    <a:lumMod val="50000"/>
                  </a:srgbClr>
                </a:solidFill>
                <a:latin typeface="Arial Unicode MS" panose="020B0604020202020204" pitchFamily="34" charset="-128"/>
                <a:ea typeface="Arial Unicode MS" panose="020B0604020202020204" pitchFamily="34" charset="-128"/>
                <a:cs typeface="Arial Unicode MS" panose="020B0604020202020204" pitchFamily="34" charset="-128"/>
              </a:rPr>
              <a:t>Configuration &amp; Vulnerability Analysis</a:t>
            </a:r>
          </a:p>
        </p:txBody>
      </p:sp>
      <p:sp>
        <p:nvSpPr>
          <p:cNvPr id="141" name="TextBox 140"/>
          <p:cNvSpPr txBox="1"/>
          <p:nvPr/>
        </p:nvSpPr>
        <p:spPr>
          <a:xfrm>
            <a:off x="7148883" y="952602"/>
            <a:ext cx="1266092" cy="523220"/>
          </a:xfrm>
          <a:prstGeom prst="rect">
            <a:avLst/>
          </a:prstGeom>
          <a:noFill/>
        </p:spPr>
        <p:txBody>
          <a:bodyPr wrap="square" rtlCol="0">
            <a:spAutoFit/>
          </a:bodyPr>
          <a:lstStyle/>
          <a:p>
            <a:r>
              <a:rPr lang="en-US" sz="1400" b="1" dirty="0">
                <a:solidFill>
                  <a:srgbClr val="999A98">
                    <a:lumMod val="50000"/>
                  </a:srgbClr>
                </a:solidFill>
                <a:latin typeface="Arial Unicode MS" panose="020B0604020202020204" pitchFamily="34" charset="-128"/>
                <a:ea typeface="Arial Unicode MS" panose="020B0604020202020204" pitchFamily="34" charset="-128"/>
                <a:cs typeface="Arial Unicode MS" panose="020B0604020202020204" pitchFamily="34" charset="-128"/>
              </a:rPr>
              <a:t>Data Protection </a:t>
            </a:r>
          </a:p>
        </p:txBody>
      </p:sp>
      <p:pic>
        <p:nvPicPr>
          <p:cNvPr id="144" name="Picture 23" descr="C:\Users\martaw\Pictures\logo\11VF3sHPHqL__SL110.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9940" y="3426175"/>
            <a:ext cx="1047750" cy="295275"/>
          </a:xfrm>
          <a:prstGeom prst="rect">
            <a:avLst/>
          </a:prstGeom>
          <a:noFill/>
          <a:extLst>
            <a:ext uri="{909E8E84-426E-40dd-AFC4-6F175D3DCCD1}">
              <a14:hiddenFill xmlns="" xmlns:a14="http://schemas.microsoft.com/office/drawing/2010/main">
                <a:solidFill>
                  <a:srgbClr val="FFFFFF"/>
                </a:solidFill>
              </a14:hiddenFill>
            </a:ext>
          </a:extLst>
        </p:spPr>
      </p:pic>
      <p:pic>
        <p:nvPicPr>
          <p:cNvPr id="149" name="Picture 26" descr="C:\Users\martaw\Pictures\logo\31ga1iIfNeL__SL110.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71158" y="3668102"/>
            <a:ext cx="983077" cy="330671"/>
          </a:xfrm>
          <a:prstGeom prst="rect">
            <a:avLst/>
          </a:prstGeom>
          <a:noFill/>
          <a:extLst>
            <a:ext uri="{909E8E84-426E-40dd-AFC4-6F175D3DCCD1}">
              <a14:hiddenFill xmlns="" xmlns:a14="http://schemas.microsoft.com/office/drawing/2010/main">
                <a:solidFill>
                  <a:srgbClr val="FFFFFF"/>
                </a:solidFill>
              </a14:hiddenFill>
            </a:ext>
          </a:extLst>
        </p:spPr>
      </p:pic>
      <p:pic>
        <p:nvPicPr>
          <p:cNvPr id="150" name="Picture 10" descr="C:\Users\martaw\Pictures\logo\21UOjNPaljL__SL110.jp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22135" y="4000133"/>
            <a:ext cx="1194551" cy="412663"/>
          </a:xfrm>
          <a:prstGeom prst="rect">
            <a:avLst/>
          </a:prstGeom>
          <a:noFill/>
          <a:extLst>
            <a:ext uri="{909E8E84-426E-40dd-AFC4-6F175D3DCCD1}">
              <a14:hiddenFill xmlns="" xmlns:a14="http://schemas.microsoft.com/office/drawing/2010/main">
                <a:solidFill>
                  <a:srgbClr val="FFFFFF"/>
                </a:solidFill>
              </a14:hiddenFill>
            </a:ext>
          </a:extLst>
        </p:spPr>
      </p:pic>
      <p:pic>
        <p:nvPicPr>
          <p:cNvPr id="2050" name="Picture 2" descr="C:\Users\martaw\Pictures\11ljJQH9P7L__SL110.jp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590899" y="1562822"/>
            <a:ext cx="481878" cy="442452"/>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descr="https://images-na.ssl-images-amazon.com/images/I/316vYyo2tvL._SL110.jpg">
            <a:hlinkClick r:id="rId8"/>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62953" y="1464533"/>
            <a:ext cx="750270" cy="477445"/>
          </a:xfrm>
          <a:prstGeom prst="rect">
            <a:avLst/>
          </a:prstGeom>
          <a:noFill/>
          <a:extLst>
            <a:ext uri="{909E8E84-426E-40dd-AFC4-6F175D3DCCD1}">
              <a14:hiddenFill xmlns="" xmlns:a14="http://schemas.microsoft.com/office/drawing/2010/main">
                <a:solidFill>
                  <a:srgbClr val="FFFFFF"/>
                </a:solidFill>
              </a14:hiddenFill>
            </a:ext>
          </a:extLst>
        </p:spPr>
      </p:pic>
      <p:pic>
        <p:nvPicPr>
          <p:cNvPr id="2058" name="Picture 10" descr="https://images-na.ssl-images-amazon.com/images/I/216lpapCAYL._SL110.jpg">
            <a:hlinkClick r:id="rId10"/>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78876" y="2536501"/>
            <a:ext cx="1047750" cy="523875"/>
          </a:xfrm>
          <a:prstGeom prst="rect">
            <a:avLst/>
          </a:prstGeom>
          <a:noFill/>
          <a:extLst>
            <a:ext uri="{909E8E84-426E-40dd-AFC4-6F175D3DCCD1}">
              <a14:hiddenFill xmlns="" xmlns:a14="http://schemas.microsoft.com/office/drawing/2010/main">
                <a:solidFill>
                  <a:srgbClr val="FFFFFF"/>
                </a:solidFill>
              </a14:hiddenFill>
            </a:ext>
          </a:extLst>
        </p:spPr>
      </p:pic>
      <p:pic>
        <p:nvPicPr>
          <p:cNvPr id="2060" name="Picture 12" descr="https://images-na.ssl-images-amazon.com/images/I/111DLWgkUpL._SL110.jpg">
            <a:hlinkClick r:id="rId12"/>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947102" y="4393722"/>
            <a:ext cx="1047750" cy="238125"/>
          </a:xfrm>
          <a:prstGeom prst="rect">
            <a:avLst/>
          </a:prstGeom>
          <a:noFill/>
          <a:extLst>
            <a:ext uri="{909E8E84-426E-40dd-AFC4-6F175D3DCCD1}">
              <a14:hiddenFill xmlns="" xmlns:a14="http://schemas.microsoft.com/office/drawing/2010/main">
                <a:solidFill>
                  <a:srgbClr val="FFFFFF"/>
                </a:solidFill>
              </a14:hiddenFill>
            </a:ext>
          </a:extLst>
        </p:spPr>
      </p:pic>
      <p:pic>
        <p:nvPicPr>
          <p:cNvPr id="145" name="Picture 2" descr="C:\Users\martaw\Pictures\logo\11z0nl85iFL__SL110.jp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5616649" y="2273542"/>
            <a:ext cx="984622" cy="358044"/>
          </a:xfrm>
          <a:prstGeom prst="rect">
            <a:avLst/>
          </a:prstGeom>
          <a:noFill/>
          <a:extLst>
            <a:ext uri="{909E8E84-426E-40dd-AFC4-6F175D3DCCD1}">
              <a14:hiddenFill xmlns="" xmlns:a14="http://schemas.microsoft.com/office/drawing/2010/main">
                <a:solidFill>
                  <a:srgbClr val="FFFFFF"/>
                </a:solidFill>
              </a14:hiddenFill>
            </a:ext>
          </a:extLst>
        </p:spPr>
      </p:pic>
      <p:pic>
        <p:nvPicPr>
          <p:cNvPr id="146" name="Picture 4" descr="C:\Users\martaw\Pictures\logo\31nq96BhxFL__SL110.jpg"/>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1214481" y="2404249"/>
            <a:ext cx="936451" cy="366067"/>
          </a:xfrm>
          <a:prstGeom prst="rect">
            <a:avLst/>
          </a:prstGeom>
          <a:noFill/>
          <a:extLst>
            <a:ext uri="{909E8E84-426E-40dd-AFC4-6F175D3DCCD1}">
              <a14:hiddenFill xmlns="" xmlns:a14="http://schemas.microsoft.com/office/drawing/2010/main">
                <a:solidFill>
                  <a:srgbClr val="FFFFFF"/>
                </a:solidFill>
              </a14:hiddenFill>
            </a:ext>
          </a:extLst>
        </p:spPr>
      </p:pic>
      <p:pic>
        <p:nvPicPr>
          <p:cNvPr id="2054" name="Picture 6" descr="https://images-na.ssl-images-amazon.com/images/I/31GgN3LBn-L._SL110.jpg">
            <a:hlinkClick r:id="rId16"/>
          </p:cNvPr>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763332" y="2074965"/>
            <a:ext cx="731321" cy="285880"/>
          </a:xfrm>
          <a:prstGeom prst="rect">
            <a:avLst/>
          </a:prstGeom>
          <a:noFill/>
          <a:extLst>
            <a:ext uri="{909E8E84-426E-40dd-AFC4-6F175D3DCCD1}">
              <a14:hiddenFill xmlns="" xmlns:a14="http://schemas.microsoft.com/office/drawing/2010/main">
                <a:solidFill>
                  <a:srgbClr val="FFFFFF"/>
                </a:solidFill>
              </a14:hiddenFill>
            </a:ext>
          </a:extLst>
        </p:spPr>
      </p:pic>
      <p:pic>
        <p:nvPicPr>
          <p:cNvPr id="159" name="Picture 12" descr="C:\Users\martaw\Pictures\logo\21YuAJ0eV5L__SL110.jpg"/>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7113713" y="2676398"/>
            <a:ext cx="1047750" cy="323850"/>
          </a:xfrm>
          <a:prstGeom prst="rect">
            <a:avLst/>
          </a:prstGeom>
          <a:noFill/>
          <a:extLst>
            <a:ext uri="{909E8E84-426E-40dd-AFC4-6F175D3DCCD1}">
              <a14:hiddenFill xmlns="" xmlns:a14="http://schemas.microsoft.com/office/drawing/2010/main">
                <a:solidFill>
                  <a:srgbClr val="FFFFFF"/>
                </a:solidFill>
              </a14:hiddenFill>
            </a:ext>
          </a:extLst>
        </p:spPr>
      </p:pic>
      <p:pic>
        <p:nvPicPr>
          <p:cNvPr id="161" name="Picture 9" descr="C:\Users\martaw\Pictures\logo\312qUP4BfBL__SL110.jpg"/>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7461655" y="2224954"/>
            <a:ext cx="1047750" cy="304800"/>
          </a:xfrm>
          <a:prstGeom prst="rect">
            <a:avLst/>
          </a:prstGeom>
          <a:noFill/>
          <a:extLst>
            <a:ext uri="{909E8E84-426E-40dd-AFC4-6F175D3DCCD1}">
              <a14:hiddenFill xmlns="" xmlns:a14="http://schemas.microsoft.com/office/drawing/2010/main">
                <a:solidFill>
                  <a:srgbClr val="FFFFFF"/>
                </a:solidFill>
              </a14:hiddenFill>
            </a:ext>
          </a:extLst>
        </p:spPr>
      </p:pic>
      <p:pic>
        <p:nvPicPr>
          <p:cNvPr id="2062" name="Picture 14" descr="https://images-na.ssl-images-amazon.com/images/I/31oOpbdbPhL._SL110.jpg">
            <a:hlinkClick r:id="rId20"/>
          </p:cNvPr>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7367225" y="3052109"/>
            <a:ext cx="1047750" cy="523875"/>
          </a:xfrm>
          <a:prstGeom prst="rect">
            <a:avLst/>
          </a:prstGeom>
          <a:noFill/>
          <a:extLst>
            <a:ext uri="{909E8E84-426E-40dd-AFC4-6F175D3DCCD1}">
              <a14:hiddenFill xmlns="" xmlns:a14="http://schemas.microsoft.com/office/drawing/2010/main">
                <a:solidFill>
                  <a:srgbClr val="FFFFFF"/>
                </a:solidFill>
              </a14:hiddenFill>
            </a:ext>
          </a:extLst>
        </p:spPr>
      </p:pic>
      <p:pic>
        <p:nvPicPr>
          <p:cNvPr id="2064" name="Picture 16" descr="https://images-na.ssl-images-amazon.com/images/I/211a%2B68%2BGLL._SL110.jpg">
            <a:hlinkClick r:id="rId22"/>
          </p:cNvPr>
          <p:cNvPicPr>
            <a:picLocks noChangeAspect="1" noChangeArrowheads="1"/>
          </p:cNvPicPr>
          <p:nvPr/>
        </p:nvPicPr>
        <p:blipFill>
          <a:blip r:embed="rId23">
            <a:extLst>
              <a:ext uri="{28A0092B-C50C-407E-A947-70E740481C1C}">
                <a14:useLocalDpi xmlns:a14="http://schemas.microsoft.com/office/drawing/2010/main"/>
              </a:ext>
            </a:extLst>
          </a:blip>
          <a:srcRect/>
          <a:stretch>
            <a:fillRect/>
          </a:stretch>
        </p:blipFill>
        <p:spPr bwMode="auto">
          <a:xfrm>
            <a:off x="7164270" y="3700347"/>
            <a:ext cx="1047750" cy="285750"/>
          </a:xfrm>
          <a:prstGeom prst="rect">
            <a:avLst/>
          </a:prstGeom>
          <a:noFill/>
          <a:extLst>
            <a:ext uri="{909E8E84-426E-40dd-AFC4-6F175D3DCCD1}">
              <a14:hiddenFill xmlns="" xmlns:a14="http://schemas.microsoft.com/office/drawing/2010/main">
                <a:solidFill>
                  <a:srgbClr val="FFFFFF"/>
                </a:solidFill>
              </a14:hiddenFill>
            </a:ext>
          </a:extLst>
        </p:spPr>
      </p:pic>
      <p:pic>
        <p:nvPicPr>
          <p:cNvPr id="165" name="Picture 4" descr="https://images-na.ssl-images-amazon.com/images/I/21IBtYiTfKL._SL110.jpg">
            <a:hlinkClick r:id="rId24"/>
          </p:cNvPr>
          <p:cNvPicPr>
            <a:picLocks noChangeAspect="1" noChangeArrowheads="1"/>
          </p:cNvPicPr>
          <p:nvPr/>
        </p:nvPicPr>
        <p:blipFill>
          <a:blip r:embed="rId25">
            <a:extLst>
              <a:ext uri="{28A0092B-C50C-407E-A947-70E740481C1C}">
                <a14:useLocalDpi xmlns:a14="http://schemas.microsoft.com/office/drawing/2010/main"/>
              </a:ext>
            </a:extLst>
          </a:blip>
          <a:srcRect/>
          <a:stretch>
            <a:fillRect/>
          </a:stretch>
        </p:blipFill>
        <p:spPr bwMode="auto">
          <a:xfrm>
            <a:off x="2382505" y="3027067"/>
            <a:ext cx="1047750" cy="219075"/>
          </a:xfrm>
          <a:prstGeom prst="rect">
            <a:avLst/>
          </a:prstGeom>
          <a:noFill/>
          <a:extLst>
            <a:ext uri="{909E8E84-426E-40dd-AFC4-6F175D3DCCD1}">
              <a14:hiddenFill xmlns="" xmlns:a14="http://schemas.microsoft.com/office/drawing/2010/main">
                <a:solidFill>
                  <a:srgbClr val="FFFFFF"/>
                </a:solidFill>
              </a14:hiddenFill>
            </a:ext>
          </a:extLst>
        </p:spPr>
      </p:pic>
      <p:pic>
        <p:nvPicPr>
          <p:cNvPr id="2066" name="Picture 18" descr="https://images-na.ssl-images-amazon.com/images/I/41BnAqt8GdL._SL110.jpg">
            <a:hlinkClick r:id="rId26"/>
          </p:cNvPr>
          <p:cNvPicPr>
            <a:picLocks noChangeAspect="1"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2541854" y="3986613"/>
            <a:ext cx="835820" cy="387517"/>
          </a:xfrm>
          <a:prstGeom prst="rect">
            <a:avLst/>
          </a:prstGeom>
          <a:noFill/>
          <a:extLst>
            <a:ext uri="{909E8E84-426E-40dd-AFC4-6F175D3DCCD1}">
              <a14:hiddenFill xmlns="" xmlns:a14="http://schemas.microsoft.com/office/drawing/2010/main">
                <a:solidFill>
                  <a:srgbClr val="FFFFFF"/>
                </a:solidFill>
              </a14:hiddenFill>
            </a:ext>
          </a:extLst>
        </p:spPr>
      </p:pic>
      <p:pic>
        <p:nvPicPr>
          <p:cNvPr id="151" name="Picture 6" descr="C:\Users\martaw\Pictures\logo\31i+4Bsq2UL__SL110.jpg"/>
          <p:cNvPicPr>
            <a:picLocks noChangeAspect="1" noChangeArrowheads="1"/>
          </p:cNvPicPr>
          <p:nvPr/>
        </p:nvPicPr>
        <p:blipFill>
          <a:blip r:embed="rId28">
            <a:extLst>
              <a:ext uri="{28A0092B-C50C-407E-A947-70E740481C1C}">
                <a14:useLocalDpi xmlns:a14="http://schemas.microsoft.com/office/drawing/2010/main"/>
              </a:ext>
            </a:extLst>
          </a:blip>
          <a:srcRect/>
          <a:stretch>
            <a:fillRect/>
          </a:stretch>
        </p:blipFill>
        <p:spPr bwMode="auto">
          <a:xfrm>
            <a:off x="891149" y="3232896"/>
            <a:ext cx="1047750" cy="123825"/>
          </a:xfrm>
          <a:prstGeom prst="rect">
            <a:avLst/>
          </a:prstGeom>
          <a:noFill/>
          <a:extLst>
            <a:ext uri="{909E8E84-426E-40dd-AFC4-6F175D3DCCD1}">
              <a14:hiddenFill xmlns="" xmlns:a14="http://schemas.microsoft.com/office/drawing/2010/main">
                <a:solidFill>
                  <a:srgbClr val="FFFFFF"/>
                </a:solidFill>
              </a14:hiddenFill>
            </a:ext>
          </a:extLst>
        </p:spPr>
      </p:pic>
      <p:pic>
        <p:nvPicPr>
          <p:cNvPr id="2068" name="Picture 20" descr="https://images-na.ssl-images-amazon.com/images/I/21GDyaLcdLL._SL110.jpg">
            <a:hlinkClick r:id="rId29"/>
          </p:cNvPr>
          <p:cNvPicPr>
            <a:picLocks noChangeAspect="1" noChangeArrowheads="1"/>
          </p:cNvPicPr>
          <p:nvPr/>
        </p:nvPicPr>
        <p:blipFill>
          <a:blip r:embed="rId30">
            <a:extLst>
              <a:ext uri="{28A0092B-C50C-407E-A947-70E740481C1C}">
                <a14:useLocalDpi xmlns:a14="http://schemas.microsoft.com/office/drawing/2010/main"/>
              </a:ext>
            </a:extLst>
          </a:blip>
          <a:srcRect/>
          <a:stretch>
            <a:fillRect/>
          </a:stretch>
        </p:blipFill>
        <p:spPr bwMode="auto">
          <a:xfrm>
            <a:off x="2398488" y="3543651"/>
            <a:ext cx="1047750" cy="161925"/>
          </a:xfrm>
          <a:prstGeom prst="rect">
            <a:avLst/>
          </a:prstGeom>
          <a:noFill/>
          <a:extLst>
            <a:ext uri="{909E8E84-426E-40dd-AFC4-6F175D3DCCD1}">
              <a14:hiddenFill xmlns="" xmlns:a14="http://schemas.microsoft.com/office/drawing/2010/main">
                <a:solidFill>
                  <a:srgbClr val="FFFFFF"/>
                </a:solidFill>
              </a14:hiddenFill>
            </a:ext>
          </a:extLst>
        </p:spPr>
      </p:pic>
      <p:pic>
        <p:nvPicPr>
          <p:cNvPr id="2070" name="Picture 22" descr="https://images-na.ssl-images-amazon.com/images/I/21vJg%2Bu944L._SL110.jpg">
            <a:hlinkClick r:id="rId31"/>
          </p:cNvPr>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4362043" y="2679036"/>
            <a:ext cx="863829" cy="722475"/>
          </a:xfrm>
          <a:prstGeom prst="rect">
            <a:avLst/>
          </a:prstGeom>
          <a:noFill/>
          <a:extLst>
            <a:ext uri="{909E8E84-426E-40dd-AFC4-6F175D3DCCD1}">
              <a14:hiddenFill xmlns="" xmlns:a14="http://schemas.microsoft.com/office/drawing/2010/main">
                <a:solidFill>
                  <a:srgbClr val="FFFFFF"/>
                </a:solidFill>
              </a14:hiddenFill>
            </a:ext>
          </a:extLst>
        </p:spPr>
      </p:pic>
      <p:pic>
        <p:nvPicPr>
          <p:cNvPr id="2072" name="Picture 24" descr="https://images-na.ssl-images-amazon.com/images/I/21-a4k4VZFL._SL110.jpg">
            <a:hlinkClick r:id="rId33"/>
          </p:cNvPr>
          <p:cNvPicPr>
            <a:picLocks noChangeAspect="1" noChangeArrowheads="1"/>
          </p:cNvPicPr>
          <p:nvPr/>
        </p:nvPicPr>
        <p:blipFill>
          <a:blip r:embed="rId34">
            <a:extLst>
              <a:ext uri="{28A0092B-C50C-407E-A947-70E740481C1C}">
                <a14:useLocalDpi xmlns:a14="http://schemas.microsoft.com/office/drawing/2010/main"/>
              </a:ext>
            </a:extLst>
          </a:blip>
          <a:srcRect/>
          <a:stretch>
            <a:fillRect/>
          </a:stretch>
        </p:blipFill>
        <p:spPr bwMode="auto">
          <a:xfrm>
            <a:off x="4054454" y="3442322"/>
            <a:ext cx="736695" cy="247798"/>
          </a:xfrm>
          <a:prstGeom prst="rect">
            <a:avLst/>
          </a:prstGeom>
          <a:noFill/>
          <a:extLst>
            <a:ext uri="{909E8E84-426E-40dd-AFC4-6F175D3DCCD1}">
              <a14:hiddenFill xmlns="" xmlns:a14="http://schemas.microsoft.com/office/drawing/2010/main">
                <a:solidFill>
                  <a:srgbClr val="FFFFFF"/>
                </a:solidFill>
              </a14:hiddenFill>
            </a:ext>
          </a:extLst>
        </p:spPr>
      </p:pic>
      <p:pic>
        <p:nvPicPr>
          <p:cNvPr id="2076" name="Picture 28" descr="https://images-na.ssl-images-amazon.com/images/I/11mxj5UFWuL._SL110.jpg">
            <a:hlinkClick r:id="rId35"/>
          </p:cNvPr>
          <p:cNvPicPr>
            <a:picLocks noChangeAspect="1" noChangeArrowheads="1"/>
          </p:cNvPicPr>
          <p:nvPr/>
        </p:nvPicPr>
        <p:blipFill>
          <a:blip r:embed="rId36">
            <a:extLst>
              <a:ext uri="{28A0092B-C50C-407E-A947-70E740481C1C}">
                <a14:useLocalDpi xmlns:a14="http://schemas.microsoft.com/office/drawing/2010/main"/>
              </a:ext>
            </a:extLst>
          </a:blip>
          <a:srcRect/>
          <a:stretch>
            <a:fillRect/>
          </a:stretch>
        </p:blipFill>
        <p:spPr bwMode="auto">
          <a:xfrm>
            <a:off x="4046390" y="1463226"/>
            <a:ext cx="894924" cy="894925"/>
          </a:xfrm>
          <a:prstGeom prst="rect">
            <a:avLst/>
          </a:prstGeom>
          <a:noFill/>
          <a:extLst>
            <a:ext uri="{909E8E84-426E-40dd-AFC4-6F175D3DCCD1}">
              <a14:hiddenFill xmlns="" xmlns:a14="http://schemas.microsoft.com/office/drawing/2010/main">
                <a:solidFill>
                  <a:srgbClr val="FFFFFF"/>
                </a:solidFill>
              </a14:hiddenFill>
            </a:ext>
          </a:extLst>
        </p:spPr>
      </p:pic>
      <p:pic>
        <p:nvPicPr>
          <p:cNvPr id="2074" name="Picture 26" descr="https://images-na.ssl-images-amazon.com/images/I/31JuEDnGrwL._SL110.jpg">
            <a:hlinkClick r:id="rId37"/>
          </p:cNvPr>
          <p:cNvPicPr>
            <a:picLocks noChangeAspect="1" noChangeArrowheads="1"/>
          </p:cNvPicPr>
          <p:nvPr/>
        </p:nvPicPr>
        <p:blipFill>
          <a:blip r:embed="rId38">
            <a:extLst>
              <a:ext uri="{28A0092B-C50C-407E-A947-70E740481C1C}">
                <a14:useLocalDpi xmlns:a14="http://schemas.microsoft.com/office/drawing/2010/main"/>
              </a:ext>
            </a:extLst>
          </a:blip>
          <a:srcRect/>
          <a:stretch>
            <a:fillRect/>
          </a:stretch>
        </p:blipFill>
        <p:spPr bwMode="auto">
          <a:xfrm>
            <a:off x="3997443" y="3980034"/>
            <a:ext cx="753704" cy="212408"/>
          </a:xfrm>
          <a:prstGeom prst="rect">
            <a:avLst/>
          </a:prstGeom>
          <a:noFill/>
          <a:extLst>
            <a:ext uri="{909E8E84-426E-40dd-AFC4-6F175D3DCCD1}">
              <a14:hiddenFill xmlns="" xmlns:a14="http://schemas.microsoft.com/office/drawing/2010/main">
                <a:solidFill>
                  <a:srgbClr val="FFFFFF"/>
                </a:solidFill>
              </a14:hiddenFill>
            </a:ext>
          </a:extLst>
        </p:spPr>
      </p:pic>
      <p:pic>
        <p:nvPicPr>
          <p:cNvPr id="169" name="Picture 8" descr="C:\Users\martaw\Pictures\logo\317ZNJu8LeL__SL110.jpg"/>
          <p:cNvPicPr>
            <a:picLocks noChangeAspect="1" noChangeArrowheads="1"/>
          </p:cNvPicPr>
          <p:nvPr/>
        </p:nvPicPr>
        <p:blipFill>
          <a:blip r:embed="rId39">
            <a:extLst>
              <a:ext uri="{28A0092B-C50C-407E-A947-70E740481C1C}">
                <a14:useLocalDpi xmlns:a14="http://schemas.microsoft.com/office/drawing/2010/main"/>
              </a:ext>
            </a:extLst>
          </a:blip>
          <a:srcRect/>
          <a:stretch>
            <a:fillRect/>
          </a:stretch>
        </p:blipFill>
        <p:spPr bwMode="auto">
          <a:xfrm>
            <a:off x="3857392" y="2313207"/>
            <a:ext cx="620678" cy="541682"/>
          </a:xfrm>
          <a:prstGeom prst="rect">
            <a:avLst/>
          </a:prstGeom>
          <a:noFill/>
          <a:extLst>
            <a:ext uri="{909E8E84-426E-40dd-AFC4-6F175D3DCCD1}">
              <a14:hiddenFill xmlns="" xmlns:a14="http://schemas.microsoft.com/office/drawing/2010/main">
                <a:solidFill>
                  <a:srgbClr val="FFFFFF"/>
                </a:solidFill>
              </a14:hiddenFill>
            </a:ext>
          </a:extLst>
        </p:spPr>
      </p:pic>
      <p:pic>
        <p:nvPicPr>
          <p:cNvPr id="173" name="Picture 7" descr="C:\Users\martaw\Pictures\logo\41lg6XyOzUL__SL110.jpg"/>
          <p:cNvPicPr>
            <a:picLocks noChangeAspect="1" noChangeArrowheads="1"/>
          </p:cNvPicPr>
          <p:nvPr/>
        </p:nvPicPr>
        <p:blipFill>
          <a:blip r:embed="rId40">
            <a:extLst>
              <a:ext uri="{28A0092B-C50C-407E-A947-70E740481C1C}">
                <a14:useLocalDpi xmlns:a14="http://schemas.microsoft.com/office/drawing/2010/main"/>
              </a:ext>
            </a:extLst>
          </a:blip>
          <a:srcRect/>
          <a:stretch>
            <a:fillRect/>
          </a:stretch>
        </p:blipFill>
        <p:spPr bwMode="auto">
          <a:xfrm>
            <a:off x="5625965" y="2842540"/>
            <a:ext cx="1047750" cy="295275"/>
          </a:xfrm>
          <a:prstGeom prst="rect">
            <a:avLst/>
          </a:prstGeom>
          <a:noFill/>
          <a:extLst>
            <a:ext uri="{909E8E84-426E-40dd-AFC4-6F175D3DCCD1}">
              <a14:hiddenFill xmlns="" xmlns:a14="http://schemas.microsoft.com/office/drawing/2010/main">
                <a:solidFill>
                  <a:srgbClr val="FFFFFF"/>
                </a:solidFill>
              </a14:hiddenFill>
            </a:ext>
          </a:extLst>
        </p:spPr>
      </p:pic>
      <p:pic>
        <p:nvPicPr>
          <p:cNvPr id="179" name="Picture 5" descr="C:\Users\martaw\Pictures\logo\217DGMjupYL__SL110.jpg"/>
          <p:cNvPicPr>
            <a:picLocks noChangeAspect="1" noChangeArrowheads="1"/>
          </p:cNvPicPr>
          <p:nvPr/>
        </p:nvPicPr>
        <p:blipFill>
          <a:blip r:embed="rId41">
            <a:extLst>
              <a:ext uri="{28A0092B-C50C-407E-A947-70E740481C1C}">
                <a14:useLocalDpi xmlns:a14="http://schemas.microsoft.com/office/drawing/2010/main"/>
              </a:ext>
            </a:extLst>
          </a:blip>
          <a:srcRect/>
          <a:stretch>
            <a:fillRect/>
          </a:stretch>
        </p:blipFill>
        <p:spPr bwMode="auto">
          <a:xfrm>
            <a:off x="2357910" y="1741921"/>
            <a:ext cx="1180289" cy="321897"/>
          </a:xfrm>
          <a:prstGeom prst="rect">
            <a:avLst/>
          </a:prstGeom>
          <a:noFill/>
          <a:extLst>
            <a:ext uri="{909E8E84-426E-40dd-AFC4-6F175D3DCCD1}">
              <a14:hiddenFill xmlns="" xmlns:a14="http://schemas.microsoft.com/office/drawing/2010/main">
                <a:solidFill>
                  <a:srgbClr val="FFFFFF"/>
                </a:solidFill>
              </a14:hiddenFill>
            </a:ext>
          </a:extLst>
        </p:spPr>
      </p:pic>
      <p:pic>
        <p:nvPicPr>
          <p:cNvPr id="174" name="Picture 11" descr="C:\Users\martaw\Pictures\logo\21Zza9zCxtL__SL110.jpg"/>
          <p:cNvPicPr>
            <a:picLocks noChangeAspect="1" noChangeArrowheads="1"/>
          </p:cNvPicPr>
          <p:nvPr/>
        </p:nvPicPr>
        <p:blipFill>
          <a:blip r:embed="rId42">
            <a:extLst>
              <a:ext uri="{28A0092B-C50C-407E-A947-70E740481C1C}">
                <a14:useLocalDpi xmlns:a14="http://schemas.microsoft.com/office/drawing/2010/main"/>
              </a:ext>
            </a:extLst>
          </a:blip>
          <a:srcRect/>
          <a:stretch>
            <a:fillRect/>
          </a:stretch>
        </p:blipFill>
        <p:spPr bwMode="auto">
          <a:xfrm>
            <a:off x="5652306" y="1801150"/>
            <a:ext cx="1047750" cy="219075"/>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descr="Gemalto_Logo_90M.png"/>
          <p:cNvPicPr>
            <a:picLocks noChangeAspect="1"/>
          </p:cNvPicPr>
          <p:nvPr/>
        </p:nvPicPr>
        <p:blipFill>
          <a:blip r:embed="rId43">
            <a:extLst>
              <a:ext uri="{28A0092B-C50C-407E-A947-70E740481C1C}">
                <a14:useLocalDpi xmlns:a14="http://schemas.microsoft.com/office/drawing/2010/main"/>
              </a:ext>
            </a:extLst>
          </a:blip>
          <a:stretch>
            <a:fillRect/>
          </a:stretch>
        </p:blipFill>
        <p:spPr>
          <a:xfrm>
            <a:off x="7180573" y="1674695"/>
            <a:ext cx="1143000" cy="406400"/>
          </a:xfrm>
          <a:prstGeom prst="rect">
            <a:avLst/>
          </a:prstGeom>
        </p:spPr>
      </p:pic>
      <p:pic>
        <p:nvPicPr>
          <p:cNvPr id="1028" name="Picture 4" descr="http://ts1.mm.bing.net/th?&amp;id=JN.H9lN32iJDLeE44u8RWQXgQ&amp;w=300&amp;h=300&amp;c=0&amp;pid=1.9&amp;rs=0&amp;p=0&amp;r=0"/>
          <p:cNvPicPr>
            <a:picLocks noChangeAspect="1" noChangeArrowheads="1"/>
          </p:cNvPicPr>
          <p:nvPr/>
        </p:nvPicPr>
        <p:blipFill>
          <a:blip r:embed="rId44">
            <a:extLst>
              <a:ext uri="{28A0092B-C50C-407E-A947-70E740481C1C}">
                <a14:useLocalDpi xmlns:a14="http://schemas.microsoft.com/office/drawing/2010/main"/>
              </a:ext>
            </a:extLst>
          </a:blip>
          <a:srcRect/>
          <a:stretch>
            <a:fillRect/>
          </a:stretch>
        </p:blipFill>
        <p:spPr bwMode="auto">
          <a:xfrm>
            <a:off x="5615234" y="3786599"/>
            <a:ext cx="1056918" cy="267753"/>
          </a:xfrm>
          <a:prstGeom prst="rect">
            <a:avLst/>
          </a:prstGeom>
          <a:noFill/>
          <a:extLst>
            <a:ext uri="{909E8E84-426E-40dd-AFC4-6F175D3DCCD1}">
              <a14:hiddenFill xmlns="" xmlns:a14="http://schemas.microsoft.com/office/drawing/2010/main">
                <a:solidFill>
                  <a:srgbClr val="FFFFFF"/>
                </a:solidFill>
              </a14:hiddenFill>
            </a:ext>
          </a:extLst>
        </p:spPr>
      </p:pic>
      <p:pic>
        <p:nvPicPr>
          <p:cNvPr id="54" name="Picture 53"/>
          <p:cNvPicPr>
            <a:picLocks noChangeAspect="1"/>
          </p:cNvPicPr>
          <p:nvPr/>
        </p:nvPicPr>
        <p:blipFill>
          <a:blip r:embed="rId45" cstate="hqprint">
            <a:extLst>
              <a:ext uri="{28A0092B-C50C-407E-A947-70E740481C1C}">
                <a14:useLocalDpi xmlns:a14="http://schemas.microsoft.com/office/drawing/2010/main"/>
              </a:ext>
            </a:extLst>
          </a:blip>
          <a:stretch>
            <a:fillRect/>
          </a:stretch>
        </p:blipFill>
        <p:spPr>
          <a:xfrm>
            <a:off x="2546856" y="2490382"/>
            <a:ext cx="628432" cy="186016"/>
          </a:xfrm>
          <a:prstGeom prst="rect">
            <a:avLst/>
          </a:prstGeom>
        </p:spPr>
      </p:pic>
      <p:pic>
        <p:nvPicPr>
          <p:cNvPr id="2" name="Picture 1"/>
          <p:cNvPicPr>
            <a:picLocks noChangeAspect="1"/>
          </p:cNvPicPr>
          <p:nvPr/>
        </p:nvPicPr>
        <p:blipFill>
          <a:blip r:embed="rId46"/>
          <a:stretch>
            <a:fillRect/>
          </a:stretch>
        </p:blipFill>
        <p:spPr>
          <a:xfrm>
            <a:off x="7755996" y="4165138"/>
            <a:ext cx="838487" cy="251546"/>
          </a:xfrm>
          <a:prstGeom prst="rect">
            <a:avLst/>
          </a:prstGeom>
        </p:spPr>
      </p:pic>
    </p:spTree>
    <p:extLst>
      <p:ext uri="{BB962C8B-B14F-4D97-AF65-F5344CB8AC3E}">
        <p14:creationId xmlns:p14="http://schemas.microsoft.com/office/powerpoint/2010/main" val="16700800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294" y="1499"/>
            <a:ext cx="8205304" cy="857250"/>
          </a:xfrm>
        </p:spPr>
        <p:txBody>
          <a:bodyPr>
            <a:noAutofit/>
          </a:bodyPr>
          <a:lstStyle/>
          <a:p>
            <a:r>
              <a:rPr lang="en-US" b="1" dirty="0"/>
              <a:t>Enforce consistent security on your hosts</a:t>
            </a:r>
          </a:p>
        </p:txBody>
      </p:sp>
      <p:pic>
        <p:nvPicPr>
          <p:cNvPr id="22" name="Picture 21" descr="EC2-AMI.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590" y="3417535"/>
            <a:ext cx="1208893" cy="1208893"/>
          </a:xfrm>
          <a:prstGeom prst="rect">
            <a:avLst/>
          </a:prstGeom>
        </p:spPr>
      </p:pic>
      <p:sp>
        <p:nvSpPr>
          <p:cNvPr id="6" name="Striped Right Arrow 5"/>
          <p:cNvSpPr/>
          <p:nvPr/>
        </p:nvSpPr>
        <p:spPr>
          <a:xfrm>
            <a:off x="1311458" y="3457910"/>
            <a:ext cx="1360484" cy="1145659"/>
          </a:xfrm>
          <a:prstGeom prst="stripedRightArrow">
            <a:avLst/>
          </a:prstGeom>
          <a:solidFill>
            <a:schemeClr val="tx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Launch instance</a:t>
            </a:r>
          </a:p>
        </p:txBody>
      </p:sp>
      <p:grpSp>
        <p:nvGrpSpPr>
          <p:cNvPr id="10" name="Group 9"/>
          <p:cNvGrpSpPr/>
          <p:nvPr/>
        </p:nvGrpSpPr>
        <p:grpSpPr>
          <a:xfrm>
            <a:off x="2811877" y="3417535"/>
            <a:ext cx="1230841" cy="1230841"/>
            <a:chOff x="5185418" y="3511579"/>
            <a:chExt cx="1230841" cy="1230841"/>
          </a:xfrm>
        </p:grpSpPr>
        <p:pic>
          <p:nvPicPr>
            <p:cNvPr id="8" name="Picture 7" descr="EC2-Instance.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85418" y="3511579"/>
              <a:ext cx="1230841" cy="1230841"/>
            </a:xfrm>
            <a:prstGeom prst="rect">
              <a:avLst/>
            </a:prstGeom>
          </p:spPr>
        </p:pic>
        <p:sp>
          <p:nvSpPr>
            <p:cNvPr id="7" name="TextBox 6"/>
            <p:cNvSpPr txBox="1"/>
            <p:nvPr/>
          </p:nvSpPr>
          <p:spPr>
            <a:xfrm>
              <a:off x="5420204" y="3918494"/>
              <a:ext cx="747042" cy="369332"/>
            </a:xfrm>
            <a:prstGeom prst="rect">
              <a:avLst/>
            </a:prstGeom>
            <a:noFill/>
          </p:spPr>
          <p:txBody>
            <a:bodyPr wrap="square" rtlCol="0">
              <a:spAutoFit/>
            </a:bodyPr>
            <a:lstStyle/>
            <a:p>
              <a:pPr algn="ctr"/>
              <a:r>
                <a:rPr lang="en-US" b="1" dirty="0">
                  <a:solidFill>
                    <a:schemeClr val="bg1"/>
                  </a:solidFill>
                </a:rPr>
                <a:t>EC2</a:t>
              </a:r>
            </a:p>
          </p:txBody>
        </p:sp>
      </p:grpSp>
      <p:sp>
        <p:nvSpPr>
          <p:cNvPr id="11" name="TextBox 10"/>
          <p:cNvSpPr txBox="1"/>
          <p:nvPr/>
        </p:nvSpPr>
        <p:spPr>
          <a:xfrm>
            <a:off x="-54996" y="4375363"/>
            <a:ext cx="1757394" cy="369332"/>
          </a:xfrm>
          <a:prstGeom prst="rect">
            <a:avLst/>
          </a:prstGeom>
          <a:noFill/>
        </p:spPr>
        <p:txBody>
          <a:bodyPr wrap="square" rtlCol="0">
            <a:spAutoFit/>
          </a:bodyPr>
          <a:lstStyle/>
          <a:p>
            <a:pPr algn="ctr"/>
            <a:r>
              <a:rPr lang="en-US" dirty="0">
                <a:solidFill>
                  <a:schemeClr val="bg1"/>
                </a:solidFill>
              </a:rPr>
              <a:t>AMI catalog</a:t>
            </a:r>
          </a:p>
        </p:txBody>
      </p:sp>
      <p:sp>
        <p:nvSpPr>
          <p:cNvPr id="23" name="TextBox 22"/>
          <p:cNvSpPr txBox="1"/>
          <p:nvPr/>
        </p:nvSpPr>
        <p:spPr>
          <a:xfrm>
            <a:off x="2524257" y="4400266"/>
            <a:ext cx="2103495" cy="369332"/>
          </a:xfrm>
          <a:prstGeom prst="rect">
            <a:avLst/>
          </a:prstGeom>
          <a:noFill/>
        </p:spPr>
        <p:txBody>
          <a:bodyPr wrap="square" rtlCol="0">
            <a:spAutoFit/>
          </a:bodyPr>
          <a:lstStyle/>
          <a:p>
            <a:pPr algn="ctr"/>
            <a:r>
              <a:rPr lang="en-US" dirty="0">
                <a:solidFill>
                  <a:schemeClr val="bg1"/>
                </a:solidFill>
              </a:rPr>
              <a:t>Running instance</a:t>
            </a:r>
          </a:p>
        </p:txBody>
      </p:sp>
      <p:sp>
        <p:nvSpPr>
          <p:cNvPr id="24" name="TextBox 23"/>
          <p:cNvSpPr txBox="1"/>
          <p:nvPr/>
        </p:nvSpPr>
        <p:spPr>
          <a:xfrm>
            <a:off x="6218129" y="4289131"/>
            <a:ext cx="2103495" cy="369332"/>
          </a:xfrm>
          <a:prstGeom prst="rect">
            <a:avLst/>
          </a:prstGeom>
          <a:noFill/>
        </p:spPr>
        <p:txBody>
          <a:bodyPr wrap="square" rtlCol="0">
            <a:spAutoFit/>
          </a:bodyPr>
          <a:lstStyle/>
          <a:p>
            <a:pPr algn="ctr"/>
            <a:r>
              <a:rPr lang="en-US" dirty="0">
                <a:solidFill>
                  <a:schemeClr val="bg1"/>
                </a:solidFill>
              </a:rPr>
              <a:t>Your instance</a:t>
            </a:r>
          </a:p>
        </p:txBody>
      </p:sp>
      <p:pic>
        <p:nvPicPr>
          <p:cNvPr id="25" name="Picture 24" descr="EC2-DB-on-Instance.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640262" y="3187804"/>
            <a:ext cx="1230841" cy="1255744"/>
          </a:xfrm>
          <a:prstGeom prst="rect">
            <a:avLst/>
          </a:prstGeom>
        </p:spPr>
      </p:pic>
      <p:grpSp>
        <p:nvGrpSpPr>
          <p:cNvPr id="4" name="Group 3"/>
          <p:cNvGrpSpPr/>
          <p:nvPr/>
        </p:nvGrpSpPr>
        <p:grpSpPr>
          <a:xfrm>
            <a:off x="6263140" y="985149"/>
            <a:ext cx="2041914" cy="1888770"/>
            <a:chOff x="5901631" y="775530"/>
            <a:chExt cx="2454423" cy="2275709"/>
          </a:xfrm>
        </p:grpSpPr>
        <p:sp>
          <p:nvSpPr>
            <p:cNvPr id="16" name="Rectangle 15"/>
            <p:cNvSpPr/>
            <p:nvPr/>
          </p:nvSpPr>
          <p:spPr>
            <a:xfrm>
              <a:off x="5901631" y="2667544"/>
              <a:ext cx="2454423" cy="383695"/>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Hardening</a:t>
              </a:r>
            </a:p>
          </p:txBody>
        </p:sp>
        <p:sp>
          <p:nvSpPr>
            <p:cNvPr id="17" name="Rectangle 16"/>
            <p:cNvSpPr/>
            <p:nvPr/>
          </p:nvSpPr>
          <p:spPr>
            <a:xfrm>
              <a:off x="5901631" y="2283849"/>
              <a:ext cx="2454423" cy="383695"/>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Audit and logging</a:t>
              </a:r>
            </a:p>
          </p:txBody>
        </p:sp>
        <p:sp>
          <p:nvSpPr>
            <p:cNvPr id="18" name="Rectangle 17"/>
            <p:cNvSpPr/>
            <p:nvPr/>
          </p:nvSpPr>
          <p:spPr>
            <a:xfrm>
              <a:off x="5901631" y="1900154"/>
              <a:ext cx="2454423" cy="383695"/>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Vulnerability management</a:t>
              </a:r>
            </a:p>
          </p:txBody>
        </p:sp>
        <p:sp>
          <p:nvSpPr>
            <p:cNvPr id="21" name="Rectangle 20"/>
            <p:cNvSpPr/>
            <p:nvPr/>
          </p:nvSpPr>
          <p:spPr>
            <a:xfrm>
              <a:off x="5901631" y="1516459"/>
              <a:ext cx="2454423" cy="383695"/>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Malware protection</a:t>
              </a:r>
            </a:p>
          </p:txBody>
        </p:sp>
        <p:sp>
          <p:nvSpPr>
            <p:cNvPr id="26" name="Rectangle 25"/>
            <p:cNvSpPr/>
            <p:nvPr/>
          </p:nvSpPr>
          <p:spPr>
            <a:xfrm>
              <a:off x="5901631" y="1132764"/>
              <a:ext cx="2454423" cy="383695"/>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Whitelisting and integrity</a:t>
              </a:r>
            </a:p>
          </p:txBody>
        </p:sp>
        <p:sp>
          <p:nvSpPr>
            <p:cNvPr id="27" name="Rectangle 26"/>
            <p:cNvSpPr/>
            <p:nvPr/>
          </p:nvSpPr>
          <p:spPr>
            <a:xfrm>
              <a:off x="5901631" y="775530"/>
              <a:ext cx="2454423" cy="383695"/>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User administration</a:t>
              </a:r>
            </a:p>
          </p:txBody>
        </p:sp>
      </p:grpSp>
      <p:sp>
        <p:nvSpPr>
          <p:cNvPr id="28" name="Rectangle 27"/>
          <p:cNvSpPr/>
          <p:nvPr/>
        </p:nvSpPr>
        <p:spPr>
          <a:xfrm>
            <a:off x="6263140" y="2873919"/>
            <a:ext cx="2041914" cy="383695"/>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Operating system</a:t>
            </a:r>
          </a:p>
        </p:txBody>
      </p:sp>
      <p:sp>
        <p:nvSpPr>
          <p:cNvPr id="30" name="Rounded Rectangle 29"/>
          <p:cNvSpPr/>
          <p:nvPr/>
        </p:nvSpPr>
        <p:spPr>
          <a:xfrm>
            <a:off x="6009749" y="863599"/>
            <a:ext cx="2515041" cy="384199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32" name="Picture 31"/>
          <p:cNvPicPr>
            <a:picLocks noChangeAspect="1"/>
          </p:cNvPicPr>
          <p:nvPr/>
        </p:nvPicPr>
        <p:blipFill>
          <a:blip r:embed="rId6"/>
          <a:stretch>
            <a:fillRect/>
          </a:stretch>
        </p:blipFill>
        <p:spPr>
          <a:xfrm>
            <a:off x="5953375" y="678702"/>
            <a:ext cx="219034" cy="244803"/>
          </a:xfrm>
          <a:prstGeom prst="rect">
            <a:avLst/>
          </a:prstGeom>
        </p:spPr>
      </p:pic>
      <p:sp>
        <p:nvSpPr>
          <p:cNvPr id="19" name="Striped Right Arrow 18"/>
          <p:cNvSpPr/>
          <p:nvPr/>
        </p:nvSpPr>
        <p:spPr>
          <a:xfrm>
            <a:off x="4215839" y="3417535"/>
            <a:ext cx="1377864" cy="1113286"/>
          </a:xfrm>
          <a:prstGeom prst="stripedRightArrow">
            <a:avLst/>
          </a:prstGeom>
          <a:solidFill>
            <a:schemeClr val="tx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a:solidFill>
                  <a:schemeClr val="bg1"/>
                </a:solidFill>
              </a:rPr>
              <a:t>Configure instance</a:t>
            </a:r>
          </a:p>
        </p:txBody>
      </p:sp>
      <p:sp>
        <p:nvSpPr>
          <p:cNvPr id="9" name="TextBox 8"/>
          <p:cNvSpPr txBox="1"/>
          <p:nvPr/>
        </p:nvSpPr>
        <p:spPr>
          <a:xfrm>
            <a:off x="317500" y="393700"/>
            <a:ext cx="8547100" cy="369332"/>
          </a:xfrm>
          <a:prstGeom prst="rect">
            <a:avLst/>
          </a:prstGeom>
          <a:noFill/>
        </p:spPr>
        <p:txBody>
          <a:bodyPr wrap="square" rtlCol="0">
            <a:spAutoFit/>
          </a:bodyPr>
          <a:lstStyle/>
          <a:p>
            <a:r>
              <a:rPr lang="en-US" i="1" dirty="0">
                <a:solidFill>
                  <a:schemeClr val="bg1"/>
                </a:solidFill>
              </a:rPr>
              <a:t>Configure and harden EC2 instances based on security and compliance needs.</a:t>
            </a:r>
          </a:p>
        </p:txBody>
      </p:sp>
      <p:sp>
        <p:nvSpPr>
          <p:cNvPr id="12" name="Rounded Rectangle 11"/>
          <p:cNvSpPr/>
          <p:nvPr/>
        </p:nvSpPr>
        <p:spPr>
          <a:xfrm>
            <a:off x="924560" y="1219200"/>
            <a:ext cx="3695700" cy="43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Host-based Protection Software</a:t>
            </a:r>
          </a:p>
        </p:txBody>
      </p:sp>
      <p:sp>
        <p:nvSpPr>
          <p:cNvPr id="29" name="Rounded Rectangle 28"/>
          <p:cNvSpPr/>
          <p:nvPr/>
        </p:nvSpPr>
        <p:spPr>
          <a:xfrm>
            <a:off x="911860" y="1816100"/>
            <a:ext cx="3695700" cy="43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Restrict Access Where Possible</a:t>
            </a:r>
          </a:p>
        </p:txBody>
      </p:sp>
      <p:sp>
        <p:nvSpPr>
          <p:cNvPr id="31" name="Rounded Rectangle 30"/>
          <p:cNvSpPr/>
          <p:nvPr/>
        </p:nvSpPr>
        <p:spPr>
          <a:xfrm>
            <a:off x="924560" y="2374900"/>
            <a:ext cx="3695700" cy="43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Launch with IAM Role</a:t>
            </a:r>
          </a:p>
        </p:txBody>
      </p:sp>
    </p:spTree>
    <p:extLst>
      <p:ext uri="{BB962C8B-B14F-4D97-AF65-F5344CB8AC3E}">
        <p14:creationId xmlns:p14="http://schemas.microsoft.com/office/powerpoint/2010/main" val="7195194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Defense-in-Depth</a:t>
            </a:r>
          </a:p>
        </p:txBody>
      </p:sp>
      <p:sp>
        <p:nvSpPr>
          <p:cNvPr id="4" name="Oval 3"/>
          <p:cNvSpPr/>
          <p:nvPr/>
        </p:nvSpPr>
        <p:spPr bwMode="auto">
          <a:xfrm>
            <a:off x="3237294" y="883680"/>
            <a:ext cx="2776537" cy="2811639"/>
          </a:xfrm>
          <a:prstGeom prst="ellipse">
            <a:avLst/>
          </a:prstGeom>
          <a:solidFill>
            <a:srgbClr val="FFFFFF"/>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alpha val="99000"/>
                </a:schemeClr>
              </a:solidFill>
            </a:endParaRPr>
          </a:p>
        </p:txBody>
      </p:sp>
      <p:sp>
        <p:nvSpPr>
          <p:cNvPr id="5" name="Oval 4"/>
          <p:cNvSpPr/>
          <p:nvPr/>
        </p:nvSpPr>
        <p:spPr bwMode="auto">
          <a:xfrm>
            <a:off x="3465576" y="1144914"/>
            <a:ext cx="2336800" cy="2290207"/>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alpha val="99000"/>
                </a:schemeClr>
              </a:solidFill>
            </a:endParaRPr>
          </a:p>
        </p:txBody>
      </p:sp>
      <p:sp>
        <p:nvSpPr>
          <p:cNvPr id="6" name="Oval 5"/>
          <p:cNvSpPr/>
          <p:nvPr/>
        </p:nvSpPr>
        <p:spPr bwMode="auto">
          <a:xfrm>
            <a:off x="3790697" y="1467649"/>
            <a:ext cx="1696720" cy="1640143"/>
          </a:xfrm>
          <a:prstGeom prst="ellipse">
            <a:avLst/>
          </a:prstGeom>
          <a:solidFill>
            <a:srgbClr val="FFFFFF"/>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alpha val="99000"/>
                </a:schemeClr>
              </a:solidFill>
            </a:endParaRPr>
          </a:p>
        </p:txBody>
      </p:sp>
      <p:sp>
        <p:nvSpPr>
          <p:cNvPr id="7" name="Oval 6"/>
          <p:cNvSpPr/>
          <p:nvPr/>
        </p:nvSpPr>
        <p:spPr bwMode="auto">
          <a:xfrm>
            <a:off x="4150741" y="1773493"/>
            <a:ext cx="981075" cy="1039812"/>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400" dirty="0">
                <a:solidFill>
                  <a:srgbClr val="FFFFFF">
                    <a:alpha val="99000"/>
                  </a:srgbClr>
                </a:solidFill>
              </a:rPr>
              <a:t>DATA</a:t>
            </a:r>
          </a:p>
        </p:txBody>
      </p:sp>
      <p:grpSp>
        <p:nvGrpSpPr>
          <p:cNvPr id="12" name="Group 11"/>
          <p:cNvGrpSpPr/>
          <p:nvPr/>
        </p:nvGrpSpPr>
        <p:grpSpPr>
          <a:xfrm>
            <a:off x="317500" y="723900"/>
            <a:ext cx="2349500" cy="1143000"/>
            <a:chOff x="304800" y="571500"/>
            <a:chExt cx="2349500" cy="1143000"/>
          </a:xfrm>
        </p:grpSpPr>
        <p:sp>
          <p:nvSpPr>
            <p:cNvPr id="10" name="Rounded Rectangle 9"/>
            <p:cNvSpPr/>
            <p:nvPr/>
          </p:nvSpPr>
          <p:spPr>
            <a:xfrm>
              <a:off x="304800" y="571500"/>
              <a:ext cx="23495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38200" y="660400"/>
              <a:ext cx="1689100" cy="4445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AWS Compliance Program</a:t>
              </a:r>
            </a:p>
          </p:txBody>
        </p:sp>
        <p:sp>
          <p:nvSpPr>
            <p:cNvPr id="9" name="Rounded Rectangle 8"/>
            <p:cNvSpPr/>
            <p:nvPr/>
          </p:nvSpPr>
          <p:spPr>
            <a:xfrm>
              <a:off x="812800" y="1168400"/>
              <a:ext cx="1714500" cy="4445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Third Party</a:t>
              </a:r>
            </a:p>
            <a:p>
              <a:pPr algn="ctr"/>
              <a:r>
                <a:rPr lang="en-US" sz="1600" dirty="0"/>
                <a:t>Attestations</a:t>
              </a:r>
            </a:p>
          </p:txBody>
        </p:sp>
        <p:sp>
          <p:nvSpPr>
            <p:cNvPr id="11" name="TextBox 10"/>
            <p:cNvSpPr txBox="1"/>
            <p:nvPr/>
          </p:nvSpPr>
          <p:spPr>
            <a:xfrm rot="16200000">
              <a:off x="65643" y="927129"/>
              <a:ext cx="999014" cy="338554"/>
            </a:xfrm>
            <a:prstGeom prst="rect">
              <a:avLst/>
            </a:prstGeom>
            <a:noFill/>
          </p:spPr>
          <p:txBody>
            <a:bodyPr wrap="square" rtlCol="0">
              <a:spAutoFit/>
            </a:bodyPr>
            <a:lstStyle/>
            <a:p>
              <a:r>
                <a:rPr lang="en-US" sz="1600" dirty="0">
                  <a:solidFill>
                    <a:srgbClr val="FFFFFF"/>
                  </a:solidFill>
                </a:rPr>
                <a:t>Physical</a:t>
              </a:r>
            </a:p>
          </p:txBody>
        </p:sp>
      </p:grpSp>
      <p:cxnSp>
        <p:nvCxnSpPr>
          <p:cNvPr id="14" name="Straight Arrow Connector 13"/>
          <p:cNvCxnSpPr/>
          <p:nvPr/>
        </p:nvCxnSpPr>
        <p:spPr>
          <a:xfrm>
            <a:off x="2679700" y="1117600"/>
            <a:ext cx="1104900" cy="24130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Rounded Rectangle 16"/>
          <p:cNvSpPr/>
          <p:nvPr/>
        </p:nvSpPr>
        <p:spPr>
          <a:xfrm>
            <a:off x="317500" y="2120900"/>
            <a:ext cx="2235200" cy="24511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ounded Rectangle 17"/>
          <p:cNvSpPr/>
          <p:nvPr/>
        </p:nvSpPr>
        <p:spPr>
          <a:xfrm>
            <a:off x="723900" y="2197100"/>
            <a:ext cx="1606928" cy="411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600" dirty="0"/>
              <a:t>Security Groups</a:t>
            </a:r>
          </a:p>
        </p:txBody>
      </p:sp>
      <p:sp>
        <p:nvSpPr>
          <p:cNvPr id="19" name="Rounded Rectangle 18"/>
          <p:cNvSpPr/>
          <p:nvPr/>
        </p:nvSpPr>
        <p:spPr>
          <a:xfrm>
            <a:off x="723900" y="2667000"/>
            <a:ext cx="1631092" cy="411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550" dirty="0"/>
              <a:t>VPC Configuration</a:t>
            </a:r>
          </a:p>
        </p:txBody>
      </p:sp>
      <p:sp>
        <p:nvSpPr>
          <p:cNvPr id="20" name="TextBox 19"/>
          <p:cNvSpPr txBox="1"/>
          <p:nvPr/>
        </p:nvSpPr>
        <p:spPr>
          <a:xfrm rot="16200000">
            <a:off x="40243" y="3136929"/>
            <a:ext cx="999014" cy="338554"/>
          </a:xfrm>
          <a:prstGeom prst="rect">
            <a:avLst/>
          </a:prstGeom>
          <a:noFill/>
        </p:spPr>
        <p:txBody>
          <a:bodyPr wrap="square" rtlCol="0">
            <a:spAutoFit/>
          </a:bodyPr>
          <a:lstStyle/>
          <a:p>
            <a:r>
              <a:rPr lang="en-US" sz="1600" dirty="0">
                <a:solidFill>
                  <a:srgbClr val="FFFFFF"/>
                </a:solidFill>
              </a:rPr>
              <a:t>Network</a:t>
            </a:r>
          </a:p>
        </p:txBody>
      </p:sp>
      <p:sp>
        <p:nvSpPr>
          <p:cNvPr id="21" name="Rounded Rectangle 20"/>
          <p:cNvSpPr/>
          <p:nvPr/>
        </p:nvSpPr>
        <p:spPr>
          <a:xfrm>
            <a:off x="723900" y="3136900"/>
            <a:ext cx="1631092" cy="411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550" dirty="0"/>
              <a:t>Web App Firewalls</a:t>
            </a:r>
          </a:p>
        </p:txBody>
      </p:sp>
      <p:sp>
        <p:nvSpPr>
          <p:cNvPr id="22" name="Rounded Rectangle 21"/>
          <p:cNvSpPr/>
          <p:nvPr/>
        </p:nvSpPr>
        <p:spPr>
          <a:xfrm>
            <a:off x="723900" y="3594100"/>
            <a:ext cx="1631092" cy="411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Bastion Hosts</a:t>
            </a:r>
          </a:p>
        </p:txBody>
      </p:sp>
      <p:sp>
        <p:nvSpPr>
          <p:cNvPr id="23" name="Rounded Rectangle 22"/>
          <p:cNvSpPr/>
          <p:nvPr/>
        </p:nvSpPr>
        <p:spPr>
          <a:xfrm>
            <a:off x="723900" y="4064000"/>
            <a:ext cx="1631092" cy="411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600" dirty="0"/>
              <a:t>Encryption </a:t>
            </a:r>
          </a:p>
          <a:p>
            <a:pPr algn="ctr">
              <a:lnSpc>
                <a:spcPct val="80000"/>
              </a:lnSpc>
            </a:pPr>
            <a:r>
              <a:rPr lang="en-US" sz="1600" dirty="0"/>
              <a:t>In-Transit</a:t>
            </a:r>
          </a:p>
        </p:txBody>
      </p:sp>
      <p:cxnSp>
        <p:nvCxnSpPr>
          <p:cNvPr id="24" name="Straight Arrow Connector 23"/>
          <p:cNvCxnSpPr>
            <a:stCxn id="17" idx="3"/>
          </p:cNvCxnSpPr>
          <p:nvPr/>
        </p:nvCxnSpPr>
        <p:spPr>
          <a:xfrm flipV="1">
            <a:off x="2552700" y="2755900"/>
            <a:ext cx="1333500" cy="590550"/>
          </a:xfrm>
          <a:prstGeom prst="straightConnector1">
            <a:avLst/>
          </a:prstGeom>
          <a:ln w="57150" cmpd="sng">
            <a:solidFill>
              <a:srgbClr val="6D6E6D"/>
            </a:solidFill>
            <a:tailEnd type="arrow"/>
          </a:ln>
        </p:spPr>
        <p:style>
          <a:lnRef idx="2">
            <a:schemeClr val="accent1"/>
          </a:lnRef>
          <a:fillRef idx="0">
            <a:schemeClr val="accent1"/>
          </a:fillRef>
          <a:effectRef idx="1">
            <a:schemeClr val="accent1"/>
          </a:effectRef>
          <a:fontRef idx="minor">
            <a:schemeClr val="tx1"/>
          </a:fontRef>
        </p:style>
      </p:cxnSp>
      <p:sp>
        <p:nvSpPr>
          <p:cNvPr id="26" name="Rounded Rectangle 25"/>
          <p:cNvSpPr/>
          <p:nvPr/>
        </p:nvSpPr>
        <p:spPr>
          <a:xfrm>
            <a:off x="6705600" y="228600"/>
            <a:ext cx="2184400" cy="2019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7086600" y="330200"/>
            <a:ext cx="1606928" cy="41126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80000"/>
              </a:lnSpc>
            </a:pPr>
            <a:r>
              <a:rPr lang="en-US" sz="1600" dirty="0"/>
              <a:t>Hardened AMIs</a:t>
            </a:r>
          </a:p>
        </p:txBody>
      </p:sp>
      <p:sp>
        <p:nvSpPr>
          <p:cNvPr id="30" name="Rounded Rectangle 29"/>
          <p:cNvSpPr/>
          <p:nvPr/>
        </p:nvSpPr>
        <p:spPr>
          <a:xfrm>
            <a:off x="7086600" y="800100"/>
            <a:ext cx="1606928" cy="41126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80000"/>
              </a:lnSpc>
            </a:pPr>
            <a:r>
              <a:rPr lang="en-US" sz="1600" dirty="0"/>
              <a:t>OS and App</a:t>
            </a:r>
            <a:br>
              <a:rPr lang="en-US" sz="1600" dirty="0"/>
            </a:br>
            <a:r>
              <a:rPr lang="en-US" sz="1600" dirty="0"/>
              <a:t>Patch Mgmt.</a:t>
            </a:r>
          </a:p>
        </p:txBody>
      </p:sp>
      <p:sp>
        <p:nvSpPr>
          <p:cNvPr id="32" name="Rounded Rectangle 31"/>
          <p:cNvSpPr/>
          <p:nvPr/>
        </p:nvSpPr>
        <p:spPr>
          <a:xfrm>
            <a:off x="7086600" y="1270000"/>
            <a:ext cx="1606928" cy="41126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80000"/>
              </a:lnSpc>
            </a:pPr>
            <a:r>
              <a:rPr lang="en-US" sz="1600" dirty="0"/>
              <a:t>IAM Roles for EC2</a:t>
            </a:r>
          </a:p>
        </p:txBody>
      </p:sp>
      <p:sp>
        <p:nvSpPr>
          <p:cNvPr id="33" name="Rounded Rectangle 32"/>
          <p:cNvSpPr/>
          <p:nvPr/>
        </p:nvSpPr>
        <p:spPr>
          <a:xfrm>
            <a:off x="7086600" y="1739900"/>
            <a:ext cx="1606928" cy="41126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80000"/>
              </a:lnSpc>
            </a:pPr>
            <a:r>
              <a:rPr lang="en-US" sz="1600" dirty="0"/>
              <a:t>IAM Credentials</a:t>
            </a:r>
          </a:p>
        </p:txBody>
      </p:sp>
      <p:sp>
        <p:nvSpPr>
          <p:cNvPr id="34" name="TextBox 33"/>
          <p:cNvSpPr txBox="1"/>
          <p:nvPr/>
        </p:nvSpPr>
        <p:spPr>
          <a:xfrm rot="16200000">
            <a:off x="5988050" y="1037223"/>
            <a:ext cx="1828799" cy="338554"/>
          </a:xfrm>
          <a:prstGeom prst="rect">
            <a:avLst/>
          </a:prstGeom>
          <a:noFill/>
        </p:spPr>
        <p:txBody>
          <a:bodyPr wrap="square" rtlCol="0" anchor="ctr">
            <a:spAutoFit/>
          </a:bodyPr>
          <a:lstStyle/>
          <a:p>
            <a:pPr algn="ctr"/>
            <a:r>
              <a:rPr lang="en-US" sz="1600" dirty="0">
                <a:solidFill>
                  <a:srgbClr val="FFFFFF"/>
                </a:solidFill>
              </a:rPr>
              <a:t>System Security</a:t>
            </a:r>
          </a:p>
        </p:txBody>
      </p:sp>
      <p:cxnSp>
        <p:nvCxnSpPr>
          <p:cNvPr id="37" name="Straight Arrow Connector 36"/>
          <p:cNvCxnSpPr/>
          <p:nvPr/>
        </p:nvCxnSpPr>
        <p:spPr>
          <a:xfrm flipH="1">
            <a:off x="5162295" y="1369346"/>
            <a:ext cx="1360150" cy="741107"/>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grpSp>
        <p:nvGrpSpPr>
          <p:cNvPr id="46" name="Group 45"/>
          <p:cNvGrpSpPr/>
          <p:nvPr/>
        </p:nvGrpSpPr>
        <p:grpSpPr>
          <a:xfrm>
            <a:off x="6629401" y="2781300"/>
            <a:ext cx="2184400" cy="1828799"/>
            <a:chOff x="6629401" y="2362200"/>
            <a:chExt cx="2184400" cy="1828799"/>
          </a:xfrm>
        </p:grpSpPr>
        <p:sp>
          <p:nvSpPr>
            <p:cNvPr id="40" name="Rounded Rectangle 39"/>
            <p:cNvSpPr/>
            <p:nvPr/>
          </p:nvSpPr>
          <p:spPr>
            <a:xfrm>
              <a:off x="6629401" y="2489200"/>
              <a:ext cx="2184400" cy="16129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ounded Rectangle 40"/>
            <p:cNvSpPr/>
            <p:nvPr/>
          </p:nvSpPr>
          <p:spPr>
            <a:xfrm>
              <a:off x="7010401" y="2590800"/>
              <a:ext cx="1606928" cy="411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600" dirty="0"/>
                <a:t>Logical Access Controls</a:t>
              </a:r>
            </a:p>
          </p:txBody>
        </p:sp>
        <p:sp>
          <p:nvSpPr>
            <p:cNvPr id="42" name="Rounded Rectangle 41"/>
            <p:cNvSpPr/>
            <p:nvPr/>
          </p:nvSpPr>
          <p:spPr>
            <a:xfrm>
              <a:off x="7010401" y="3060700"/>
              <a:ext cx="1606928" cy="411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600" dirty="0"/>
                <a:t>User Authentication</a:t>
              </a:r>
            </a:p>
          </p:txBody>
        </p:sp>
        <p:sp>
          <p:nvSpPr>
            <p:cNvPr id="43" name="Rounded Rectangle 42"/>
            <p:cNvSpPr/>
            <p:nvPr/>
          </p:nvSpPr>
          <p:spPr>
            <a:xfrm>
              <a:off x="7010401" y="3530600"/>
              <a:ext cx="1606928" cy="411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600" dirty="0"/>
                <a:t>Encryption </a:t>
              </a:r>
            </a:p>
            <a:p>
              <a:pPr algn="ctr">
                <a:lnSpc>
                  <a:spcPct val="80000"/>
                </a:lnSpc>
              </a:pPr>
              <a:r>
                <a:rPr lang="en-US" sz="1600" dirty="0"/>
                <a:t>At-Rest</a:t>
              </a:r>
            </a:p>
          </p:txBody>
        </p:sp>
        <p:sp>
          <p:nvSpPr>
            <p:cNvPr id="45" name="TextBox 44"/>
            <p:cNvSpPr txBox="1"/>
            <p:nvPr/>
          </p:nvSpPr>
          <p:spPr>
            <a:xfrm rot="16200000">
              <a:off x="5911851" y="3107323"/>
              <a:ext cx="1828799" cy="338554"/>
            </a:xfrm>
            <a:prstGeom prst="rect">
              <a:avLst/>
            </a:prstGeom>
            <a:noFill/>
          </p:spPr>
          <p:txBody>
            <a:bodyPr wrap="square" rtlCol="0" anchor="ctr">
              <a:spAutoFit/>
            </a:bodyPr>
            <a:lstStyle/>
            <a:p>
              <a:pPr algn="ctr"/>
              <a:r>
                <a:rPr lang="en-US" sz="1600" dirty="0">
                  <a:solidFill>
                    <a:srgbClr val="FFFFFF"/>
                  </a:solidFill>
                </a:rPr>
                <a:t>Data Security</a:t>
              </a:r>
            </a:p>
          </p:txBody>
        </p:sp>
      </p:grpSp>
      <p:cxnSp>
        <p:nvCxnSpPr>
          <p:cNvPr id="48" name="Straight Arrow Connector 47"/>
          <p:cNvCxnSpPr/>
          <p:nvPr/>
        </p:nvCxnSpPr>
        <p:spPr>
          <a:xfrm flipH="1" flipV="1">
            <a:off x="4762500" y="2514600"/>
            <a:ext cx="1841500" cy="1054100"/>
          </a:xfrm>
          <a:prstGeom prst="straightConnector1">
            <a:avLst/>
          </a:prstGeom>
          <a:ln w="57150" cmpd="sng">
            <a:solidFill>
              <a:srgbClr val="6D6E6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7978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 y="8721"/>
            <a:ext cx="9144000" cy="523345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67591" tIns="33819" rIns="67591" bIns="33819" rtlCol="0" anchor="ctr"/>
          <a:lstStyle/>
          <a:p>
            <a:pPr algn="ctr" defTabSz="338238"/>
            <a:endParaRPr lang="en-US" sz="6000" dirty="0">
              <a:solidFill>
                <a:prstClr val="white"/>
              </a:solidFill>
              <a:latin typeface="Arial"/>
              <a:cs typeface="Arial"/>
            </a:endParaRPr>
          </a:p>
        </p:txBody>
      </p:sp>
      <p:sp>
        <p:nvSpPr>
          <p:cNvPr id="2" name="Oval 1"/>
          <p:cNvSpPr/>
          <p:nvPr/>
        </p:nvSpPr>
        <p:spPr>
          <a:xfrm>
            <a:off x="3699318" y="1017523"/>
            <a:ext cx="1617068" cy="1617068"/>
          </a:xfrm>
          <a:prstGeom prst="ellipse">
            <a:avLst/>
          </a:prstGeom>
          <a:solidFill>
            <a:schemeClr val="tx1"/>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11500" dirty="0">
              <a:solidFill>
                <a:srgbClr val="E79C0F"/>
              </a:solidFill>
            </a:endParaRPr>
          </a:p>
        </p:txBody>
      </p:sp>
      <p:sp>
        <p:nvSpPr>
          <p:cNvPr id="4" name="Rectangle 3"/>
          <p:cNvSpPr/>
          <p:nvPr/>
        </p:nvSpPr>
        <p:spPr>
          <a:xfrm>
            <a:off x="3970980" y="854702"/>
            <a:ext cx="1083070" cy="1860814"/>
          </a:xfrm>
          <a:prstGeom prst="rect">
            <a:avLst/>
          </a:prstGeom>
          <a:effectLst/>
        </p:spPr>
        <p:txBody>
          <a:bodyPr wrap="none" lIns="90232" tIns="45109" rIns="90232" bIns="45109">
            <a:spAutoFit/>
          </a:bodyPr>
          <a:lstStyle/>
          <a:p>
            <a:pPr algn="ctr"/>
            <a:r>
              <a:rPr lang="en-US" sz="11500" b="1" dirty="0">
                <a:solidFill>
                  <a:schemeClr val="bg1"/>
                </a:solidFill>
                <a:latin typeface="Arial"/>
                <a:cs typeface="Arial"/>
              </a:rPr>
              <a:t>?</a:t>
            </a:r>
          </a:p>
        </p:txBody>
      </p:sp>
      <p:sp>
        <p:nvSpPr>
          <p:cNvPr id="5" name="Rectangle 4"/>
          <p:cNvSpPr/>
          <p:nvPr/>
        </p:nvSpPr>
        <p:spPr>
          <a:xfrm>
            <a:off x="450415" y="2865622"/>
            <a:ext cx="8238818" cy="1106762"/>
          </a:xfrm>
          <a:prstGeom prst="rect">
            <a:avLst/>
          </a:prstGeom>
        </p:spPr>
        <p:txBody>
          <a:bodyPr wrap="square" lIns="90232" tIns="45109" rIns="90232" bIns="45109">
            <a:spAutoFit/>
          </a:bodyPr>
          <a:lstStyle/>
          <a:p>
            <a:pPr algn="ctr" defTabSz="338238"/>
            <a:r>
              <a:rPr lang="en-US" sz="6600" dirty="0">
                <a:solidFill>
                  <a:prstClr val="white"/>
                </a:solidFill>
                <a:latin typeface="Arial"/>
                <a:cs typeface="Arial"/>
              </a:rPr>
              <a:t>Questions</a:t>
            </a:r>
          </a:p>
        </p:txBody>
      </p:sp>
    </p:spTree>
    <p:extLst>
      <p:ext uri="{BB962C8B-B14F-4D97-AF65-F5344CB8AC3E}">
        <p14:creationId xmlns:p14="http://schemas.microsoft.com/office/powerpoint/2010/main" val="4109250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a:xfrm>
            <a:off x="340592" y="59604"/>
            <a:ext cx="8535358" cy="567651"/>
          </a:xfrm>
        </p:spPr>
        <p:txBody>
          <a:bodyPr>
            <a:noAutofit/>
          </a:bodyPr>
          <a:lstStyle/>
          <a:p>
            <a:r>
              <a:rPr lang="en-US" b="1" dirty="0"/>
              <a:t>Gain access to a world-class security team</a:t>
            </a:r>
            <a:endParaRPr lang="en-US" sz="3200" b="1" dirty="0"/>
          </a:p>
        </p:txBody>
      </p:sp>
      <p:sp>
        <p:nvSpPr>
          <p:cNvPr id="3" name="Content Placeholder 2"/>
          <p:cNvSpPr>
            <a:spLocks noGrp="1"/>
          </p:cNvSpPr>
          <p:nvPr>
            <p:ph idx="1"/>
          </p:nvPr>
        </p:nvSpPr>
        <p:spPr>
          <a:xfrm>
            <a:off x="340592" y="1009332"/>
            <a:ext cx="6009408" cy="3553926"/>
          </a:xfrm>
        </p:spPr>
        <p:txBody>
          <a:bodyPr>
            <a:normAutofit/>
          </a:bodyPr>
          <a:lstStyle/>
          <a:p>
            <a:pPr marL="0" indent="0">
              <a:buNone/>
            </a:pPr>
            <a:r>
              <a:rPr lang="en-US" sz="2000" dirty="0"/>
              <a:t>Where would some of the world’s top security people like to work? At scale on huge challenges with huge rewards</a:t>
            </a:r>
          </a:p>
          <a:p>
            <a:pPr marL="0" indent="0">
              <a:buNone/>
            </a:pPr>
            <a:endParaRPr lang="en-US" sz="2000" dirty="0"/>
          </a:p>
          <a:p>
            <a:pPr marL="0" indent="0">
              <a:buNone/>
            </a:pPr>
            <a:r>
              <a:rPr lang="en-US" sz="2000" dirty="0"/>
              <a:t>So AWS has </a:t>
            </a:r>
            <a:r>
              <a:rPr lang="en-US" sz="2000" dirty="0">
                <a:solidFill>
                  <a:srgbClr val="FF752F"/>
                </a:solidFill>
              </a:rPr>
              <a:t>world-class security and compliance </a:t>
            </a:r>
            <a:r>
              <a:rPr lang="en-US" sz="2000" dirty="0"/>
              <a:t>teams watching your back!</a:t>
            </a:r>
            <a:endParaRPr lang="en-US" sz="2400" dirty="0"/>
          </a:p>
          <a:p>
            <a:pPr marL="0" indent="0">
              <a:buNone/>
            </a:pPr>
            <a:endParaRPr lang="en-US" sz="2000" dirty="0">
              <a:solidFill>
                <a:srgbClr val="FF752F"/>
              </a:solidFill>
            </a:endParaRPr>
          </a:p>
          <a:p>
            <a:pPr marL="0" indent="0">
              <a:buNone/>
            </a:pPr>
            <a:r>
              <a:rPr lang="en-US" sz="2000" dirty="0">
                <a:solidFill>
                  <a:srgbClr val="FF752F"/>
                </a:solidFill>
              </a:rPr>
              <a:t>Every customer benefits</a:t>
            </a:r>
            <a:r>
              <a:rPr lang="en-US" sz="2000" dirty="0"/>
              <a:t> from the tough</a:t>
            </a:r>
          </a:p>
          <a:p>
            <a:pPr marL="0" indent="0">
              <a:buNone/>
            </a:pPr>
            <a:r>
              <a:rPr lang="en-US" sz="2000" dirty="0"/>
              <a:t>scrutiny of other AWS customers</a:t>
            </a:r>
          </a:p>
          <a:p>
            <a:endParaRPr lang="en-US" sz="2400" dirty="0"/>
          </a:p>
        </p:txBody>
      </p:sp>
      <p:grpSp>
        <p:nvGrpSpPr>
          <p:cNvPr id="7" name="Group 17"/>
          <p:cNvGrpSpPr>
            <a:grpSpLocks/>
          </p:cNvGrpSpPr>
          <p:nvPr/>
        </p:nvGrpSpPr>
        <p:grpSpPr bwMode="auto">
          <a:xfrm>
            <a:off x="6416890" y="1043213"/>
            <a:ext cx="2409610" cy="3020140"/>
            <a:chOff x="60365" y="0"/>
            <a:chExt cx="2985499" cy="3599453"/>
          </a:xfrm>
        </p:grpSpPr>
        <p:pic>
          <p:nvPicPr>
            <p:cNvPr id="8" name="Picture 18" descr="SEC Chalk Black.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25324" y="33343"/>
              <a:ext cx="1206262" cy="1205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9" name="Picture 19" descr="Nasa Chalk Logo.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365" y="0"/>
              <a:ext cx="1452276" cy="124321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0" name="Picture 20" descr="Shell Chalk.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87340" y="2489608"/>
              <a:ext cx="1198326" cy="110984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1" name="Picture 21" descr="CDC Logo Chalk.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0365" y="1417870"/>
              <a:ext cx="1537984" cy="74307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2" name="Picture 22" descr="Pfizer Chalk.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611047" y="2759527"/>
              <a:ext cx="1434817" cy="83992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3" name="Picture 23" descr="GE Chalk.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771353" y="1373413"/>
              <a:ext cx="1114206" cy="111619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sp>
        <p:nvSpPr>
          <p:cNvPr id="15" name="Title 1"/>
          <p:cNvSpPr txBox="1">
            <a:spLocks/>
          </p:cNvSpPr>
          <p:nvPr/>
        </p:nvSpPr>
        <p:spPr>
          <a:xfrm>
            <a:off x="1270000" y="-660782"/>
            <a:ext cx="8483603" cy="660782"/>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endParaRPr lang="en-US" sz="2000" dirty="0"/>
          </a:p>
        </p:txBody>
      </p:sp>
    </p:spTree>
    <p:extLst>
      <p:ext uri="{BB962C8B-B14F-4D97-AF65-F5344CB8AC3E}">
        <p14:creationId xmlns:p14="http://schemas.microsoft.com/office/powerpoint/2010/main" val="2183257765"/>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asted-image.png"/>
          <p:cNvPicPr/>
          <p:nvPr/>
        </p:nvPicPr>
        <p:blipFill>
          <a:blip r:embed="rId3" cstate="print">
            <a:extLst>
              <a:ext uri="{28A0092B-C50C-407E-A947-70E740481C1C}">
                <a14:useLocalDpi xmlns:a14="http://schemas.microsoft.com/office/drawing/2010/main"/>
              </a:ext>
            </a:extLst>
          </a:blip>
          <a:stretch>
            <a:fillRect/>
          </a:stretch>
        </p:blipFill>
        <p:spPr>
          <a:xfrm>
            <a:off x="6556597" y="1628729"/>
            <a:ext cx="1071200" cy="411818"/>
          </a:xfrm>
          <a:prstGeom prst="rect">
            <a:avLst/>
          </a:prstGeom>
          <a:ln w="3175">
            <a:miter lim="400000"/>
          </a:ln>
        </p:spPr>
      </p:pic>
      <p:pic>
        <p:nvPicPr>
          <p:cNvPr id="7" name="Soc Seal.png"/>
          <p:cNvPicPr/>
          <p:nvPr/>
        </p:nvPicPr>
        <p:blipFill>
          <a:blip r:embed="rId4" cstate="print">
            <a:extLst>
              <a:ext uri="{28A0092B-C50C-407E-A947-70E740481C1C}">
                <a14:useLocalDpi xmlns:a14="http://schemas.microsoft.com/office/drawing/2010/main"/>
              </a:ext>
            </a:extLst>
          </a:blip>
          <a:stretch>
            <a:fillRect/>
          </a:stretch>
        </p:blipFill>
        <p:spPr>
          <a:xfrm>
            <a:off x="405656" y="1394379"/>
            <a:ext cx="962180" cy="880519"/>
          </a:xfrm>
          <a:prstGeom prst="rect">
            <a:avLst/>
          </a:prstGeom>
          <a:ln w="3175">
            <a:miter lim="400000"/>
          </a:ln>
        </p:spPr>
      </p:pic>
      <p:pic>
        <p:nvPicPr>
          <p:cNvPr id="8" name="pasted-image.png"/>
          <p:cNvPicPr/>
          <p:nvPr/>
        </p:nvPicPr>
        <p:blipFill>
          <a:blip r:embed="rId5" cstate="print">
            <a:extLst>
              <a:ext uri="{28A0092B-C50C-407E-A947-70E740481C1C}">
                <a14:useLocalDpi xmlns:a14="http://schemas.microsoft.com/office/drawing/2010/main"/>
              </a:ext>
            </a:extLst>
          </a:blip>
          <a:stretch>
            <a:fillRect/>
          </a:stretch>
        </p:blipFill>
        <p:spPr>
          <a:xfrm>
            <a:off x="1890175" y="1367448"/>
            <a:ext cx="1321129" cy="934380"/>
          </a:xfrm>
          <a:prstGeom prst="rect">
            <a:avLst/>
          </a:prstGeom>
          <a:ln w="3175">
            <a:miter lim="400000"/>
          </a:ln>
        </p:spPr>
      </p:pic>
      <p:pic>
        <p:nvPicPr>
          <p:cNvPr id="9" name="pasted-image.png"/>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tretch>
            <a:fillRect/>
          </a:stretch>
        </p:blipFill>
        <p:spPr>
          <a:xfrm>
            <a:off x="5015271" y="1628710"/>
            <a:ext cx="1018987" cy="411856"/>
          </a:xfrm>
          <a:prstGeom prst="rect">
            <a:avLst/>
          </a:prstGeom>
          <a:solidFill>
            <a:schemeClr val="bg1"/>
          </a:solidFill>
          <a:ln w="3175">
            <a:miter lim="400000"/>
          </a:ln>
        </p:spPr>
      </p:pic>
      <p:pic>
        <p:nvPicPr>
          <p:cNvPr id="10" name="pasted-image.png"/>
          <p:cNvPicPr/>
          <p:nvPr/>
        </p:nvPicPr>
        <p:blipFill>
          <a:blip r:embed="rId8" cstate="print">
            <a:extLst>
              <a:ext uri="{28A0092B-C50C-407E-A947-70E740481C1C}">
                <a14:useLocalDpi xmlns:a14="http://schemas.microsoft.com/office/drawing/2010/main"/>
              </a:ext>
            </a:extLst>
          </a:blip>
          <a:stretch>
            <a:fillRect/>
          </a:stretch>
        </p:blipFill>
        <p:spPr>
          <a:xfrm>
            <a:off x="8150135" y="1509147"/>
            <a:ext cx="650966" cy="650983"/>
          </a:xfrm>
          <a:prstGeom prst="rect">
            <a:avLst/>
          </a:prstGeom>
          <a:ln w="3175">
            <a:miter lim="400000"/>
          </a:ln>
        </p:spPr>
      </p:pic>
      <p:pic>
        <p:nvPicPr>
          <p:cNvPr id="11" name="pasted-image.png"/>
          <p:cNvPicPr/>
          <p:nvPr/>
        </p:nvPicPr>
        <p:blipFill>
          <a:blip r:embed="rId9" cstate="print">
            <a:extLst>
              <a:ext uri="{28A0092B-C50C-407E-A947-70E740481C1C}">
                <a14:useLocalDpi xmlns:a14="http://schemas.microsoft.com/office/drawing/2010/main"/>
              </a:ext>
            </a:extLst>
          </a:blip>
          <a:stretch>
            <a:fillRect/>
          </a:stretch>
        </p:blipFill>
        <p:spPr>
          <a:xfrm>
            <a:off x="2119648" y="2962196"/>
            <a:ext cx="876464" cy="489715"/>
          </a:xfrm>
          <a:prstGeom prst="rect">
            <a:avLst/>
          </a:prstGeom>
          <a:ln w="3175">
            <a:miter lim="400000"/>
          </a:ln>
        </p:spPr>
      </p:pic>
      <p:pic>
        <p:nvPicPr>
          <p:cNvPr id="12" name="pasted-image-filtered.png"/>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a:ext>
            </a:extLst>
          </a:blip>
          <a:stretch>
            <a:fillRect/>
          </a:stretch>
        </p:blipFill>
        <p:spPr>
          <a:xfrm>
            <a:off x="3733643" y="1532983"/>
            <a:ext cx="759289" cy="603311"/>
          </a:xfrm>
          <a:prstGeom prst="rect">
            <a:avLst/>
          </a:prstGeom>
          <a:solidFill>
            <a:schemeClr val="bg1"/>
          </a:solidFill>
          <a:ln w="3175">
            <a:miter lim="400000"/>
          </a:ln>
        </p:spPr>
      </p:pic>
      <p:pic>
        <p:nvPicPr>
          <p:cNvPr id="13" name="pasted-image.png"/>
          <p:cNvPicPr/>
          <p:nvPr/>
        </p:nvPicPr>
        <p:blipFill>
          <a:blip r:embed="rId12" cstate="print">
            <a:extLst>
              <a:ext uri="{28A0092B-C50C-407E-A947-70E740481C1C}">
                <a14:useLocalDpi xmlns:a14="http://schemas.microsoft.com/office/drawing/2010/main"/>
              </a:ext>
            </a:extLst>
          </a:blip>
          <a:stretch>
            <a:fillRect/>
          </a:stretch>
        </p:blipFill>
        <p:spPr>
          <a:xfrm>
            <a:off x="535209" y="2845301"/>
            <a:ext cx="710095" cy="646187"/>
          </a:xfrm>
          <a:prstGeom prst="rect">
            <a:avLst/>
          </a:prstGeom>
          <a:ln w="3175">
            <a:miter lim="400000"/>
          </a:ln>
        </p:spPr>
      </p:pic>
      <p:pic>
        <p:nvPicPr>
          <p:cNvPr id="14" name="pasted-image.png"/>
          <p:cNvPicPr/>
          <p:nvPr/>
        </p:nvPicPr>
        <p:blipFill>
          <a:blip r:embed="rId13" cstate="print">
            <a:extLst>
              <a:ext uri="{28A0092B-C50C-407E-A947-70E740481C1C}">
                <a14:useLocalDpi xmlns:a14="http://schemas.microsoft.com/office/drawing/2010/main"/>
              </a:ext>
            </a:extLst>
          </a:blip>
          <a:stretch>
            <a:fillRect/>
          </a:stretch>
        </p:blipFill>
        <p:spPr>
          <a:xfrm>
            <a:off x="5214938" y="2818412"/>
            <a:ext cx="753156" cy="753157"/>
          </a:xfrm>
          <a:prstGeom prst="rect">
            <a:avLst/>
          </a:prstGeom>
          <a:ln w="3175">
            <a:miter lim="400000"/>
          </a:ln>
        </p:spPr>
      </p:pic>
      <p:pic>
        <p:nvPicPr>
          <p:cNvPr id="17" name="pasted-image.tif"/>
          <p:cNvPicPr/>
          <p:nvPr/>
        </p:nvPicPr>
        <p:blipFill>
          <a:blip r:embed="rId14" cstate="print">
            <a:extLst>
              <a:ext uri="{28A0092B-C50C-407E-A947-70E740481C1C}">
                <a14:useLocalDpi xmlns:a14="http://schemas.microsoft.com/office/drawing/2010/main"/>
              </a:ext>
            </a:extLst>
          </a:blip>
          <a:stretch>
            <a:fillRect/>
          </a:stretch>
        </p:blipFill>
        <p:spPr>
          <a:xfrm>
            <a:off x="6707030" y="2915359"/>
            <a:ext cx="536551" cy="536552"/>
          </a:xfrm>
          <a:prstGeom prst="rect">
            <a:avLst/>
          </a:prstGeom>
          <a:ln w="3175">
            <a:miter lim="400000"/>
          </a:ln>
        </p:spPr>
      </p:pic>
      <p:sp>
        <p:nvSpPr>
          <p:cNvPr id="18" name="Shape 1796"/>
          <p:cNvSpPr/>
          <p:nvPr/>
        </p:nvSpPr>
        <p:spPr>
          <a:xfrm>
            <a:off x="7702595" y="3052027"/>
            <a:ext cx="1098505" cy="267820"/>
          </a:xfrm>
          <a:prstGeom prst="rect">
            <a:avLst/>
          </a:prstGeom>
          <a:solidFill>
            <a:schemeClr val="bg1"/>
          </a:solidFill>
          <a:ln w="3175">
            <a:miter lim="400000"/>
          </a:ln>
          <a:extLst>
            <a:ext uri="{C572A759-6A51-4108-AA02-DFA0A04FC94B}">
              <ma14:wrappingTextBoxFlag xmlns:ma14="http://schemas.microsoft.com/office/mac/drawingml/2011/main" xmlns="" val="1"/>
            </a:ext>
          </a:extLst>
        </p:spPr>
        <p:txBody>
          <a:bodyPr wrap="square" lIns="10695" tIns="10695" rIns="10695" bIns="10695" anchor="ctr">
            <a:spAutoFit/>
          </a:bodyPr>
          <a:lstStyle/>
          <a:p>
            <a:pPr lvl="0">
              <a:lnSpc>
                <a:spcPct val="100000"/>
              </a:lnSpc>
              <a:defRPr sz="1800" spc="0">
                <a:solidFill>
                  <a:srgbClr val="000000"/>
                </a:solidFill>
              </a:defRPr>
            </a:pPr>
            <a:r>
              <a:rPr sz="800" spc="48" dirty="0"/>
              <a:t>Glacier Vault Lock</a:t>
            </a:r>
          </a:p>
          <a:p>
            <a:pPr lvl="0">
              <a:lnSpc>
                <a:spcPct val="100000"/>
              </a:lnSpc>
              <a:defRPr sz="1800" spc="0">
                <a:solidFill>
                  <a:srgbClr val="000000"/>
                </a:solidFill>
              </a:defRPr>
            </a:pPr>
            <a:r>
              <a:rPr sz="800" spc="48" dirty="0"/>
              <a:t>&amp; SEC Rule 17a-4(f)</a:t>
            </a:r>
          </a:p>
        </p:txBody>
      </p:sp>
      <p:sp>
        <p:nvSpPr>
          <p:cNvPr id="21" name="Title 1"/>
          <p:cNvSpPr>
            <a:spLocks noGrp="1"/>
          </p:cNvSpPr>
          <p:nvPr>
            <p:ph type="title"/>
          </p:nvPr>
        </p:nvSpPr>
        <p:spPr>
          <a:xfrm>
            <a:off x="336789" y="114936"/>
            <a:ext cx="8205304" cy="545192"/>
          </a:xfrm>
        </p:spPr>
        <p:txBody>
          <a:bodyPr>
            <a:noAutofit/>
          </a:bodyPr>
          <a:lstStyle/>
          <a:p>
            <a:r>
              <a:rPr lang="en-US" b="1" dirty="0"/>
              <a:t>Broad Accreditations &amp; Certifications</a:t>
            </a:r>
            <a:br>
              <a:rPr lang="en-US" b="1" dirty="0"/>
            </a:br>
            <a:endParaRPr lang="en-US" b="1" dirty="0"/>
          </a:p>
        </p:txBody>
      </p:sp>
      <p:pic>
        <p:nvPicPr>
          <p:cNvPr id="22" name="Picture 21"/>
          <p:cNvPicPr>
            <a:picLocks noChangeAspect="1"/>
          </p:cNvPicPr>
          <p:nvPr/>
        </p:nvPicPr>
        <p:blipFill>
          <a:blip r:embed="rId15" cstate="hqprint">
            <a:extLst>
              <a:ext uri="{BEBA8EAE-BF5A-486C-A8C5-ECC9F3942E4B}">
                <a14:imgProps xmlns:a14="http://schemas.microsoft.com/office/drawing/2010/main">
                  <a14:imgLayer r:embed="rId16">
                    <a14:imgEffect>
                      <a14:saturation sat="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3644120" y="2922607"/>
            <a:ext cx="977524" cy="544766"/>
          </a:xfrm>
          <a:prstGeom prst="rect">
            <a:avLst/>
          </a:prstGeom>
          <a:solidFill>
            <a:schemeClr val="bg1"/>
          </a:solidFill>
        </p:spPr>
      </p:pic>
      <p:sp>
        <p:nvSpPr>
          <p:cNvPr id="15" name="Title 1"/>
          <p:cNvSpPr txBox="1">
            <a:spLocks/>
          </p:cNvSpPr>
          <p:nvPr/>
        </p:nvSpPr>
        <p:spPr>
          <a:xfrm>
            <a:off x="336789" y="3812690"/>
            <a:ext cx="8205304" cy="545192"/>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sz="2000" b="1" dirty="0"/>
              <a:t>See </a:t>
            </a:r>
            <a:r>
              <a:rPr lang="en-US" sz="2000" b="1" dirty="0">
                <a:hlinkClick r:id="rId17"/>
              </a:rPr>
              <a:t>https://aws.amazon.com/compliance/programs/</a:t>
            </a:r>
            <a:r>
              <a:rPr lang="en-US" sz="2000" b="1" dirty="0"/>
              <a:t> for full list </a:t>
            </a:r>
          </a:p>
        </p:txBody>
      </p:sp>
    </p:spTree>
    <p:extLst>
      <p:ext uri="{BB962C8B-B14F-4D97-AF65-F5344CB8AC3E}">
        <p14:creationId xmlns:p14="http://schemas.microsoft.com/office/powerpoint/2010/main" val="2566520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964"/>
            <a:ext cx="9144000" cy="5233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7591" tIns="33819" rIns="67591" bIns="33819" rtlCol="0" anchor="ctr"/>
          <a:lstStyle/>
          <a:p>
            <a:pPr algn="ctr" defTabSz="338238"/>
            <a:endParaRPr lang="en-US" sz="6000" dirty="0">
              <a:solidFill>
                <a:prstClr val="white"/>
              </a:solidFill>
              <a:latin typeface="Arial"/>
              <a:cs typeface="Arial"/>
            </a:endParaRPr>
          </a:p>
        </p:txBody>
      </p:sp>
      <p:sp>
        <p:nvSpPr>
          <p:cNvPr id="2" name="Oval 1"/>
          <p:cNvSpPr/>
          <p:nvPr/>
        </p:nvSpPr>
        <p:spPr>
          <a:xfrm>
            <a:off x="3699318" y="1017523"/>
            <a:ext cx="1617068" cy="1617068"/>
          </a:xfrm>
          <a:prstGeom prst="ellipse">
            <a:avLst/>
          </a:prstGeom>
          <a:solidFill>
            <a:schemeClr val="tx1"/>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11500" dirty="0">
              <a:solidFill>
                <a:srgbClr val="E79C0F"/>
              </a:solidFill>
            </a:endParaRPr>
          </a:p>
        </p:txBody>
      </p:sp>
      <p:sp>
        <p:nvSpPr>
          <p:cNvPr id="4" name="Rectangle 3"/>
          <p:cNvSpPr/>
          <p:nvPr/>
        </p:nvSpPr>
        <p:spPr>
          <a:xfrm>
            <a:off x="4011032" y="854702"/>
            <a:ext cx="1002965" cy="1860814"/>
          </a:xfrm>
          <a:prstGeom prst="rect">
            <a:avLst/>
          </a:prstGeom>
          <a:effectLst/>
        </p:spPr>
        <p:txBody>
          <a:bodyPr wrap="none" lIns="90232" tIns="45109" rIns="90232" bIns="45109">
            <a:spAutoFit/>
          </a:bodyPr>
          <a:lstStyle/>
          <a:p>
            <a:pPr algn="ctr"/>
            <a:r>
              <a:rPr lang="en-US" sz="11500" b="1" dirty="0">
                <a:solidFill>
                  <a:schemeClr val="bg1"/>
                </a:solidFill>
                <a:latin typeface="Arial"/>
                <a:cs typeface="Arial"/>
              </a:rPr>
              <a:t>2</a:t>
            </a:r>
          </a:p>
        </p:txBody>
      </p:sp>
      <p:sp>
        <p:nvSpPr>
          <p:cNvPr id="5" name="Rectangle 4"/>
          <p:cNvSpPr/>
          <p:nvPr/>
        </p:nvSpPr>
        <p:spPr>
          <a:xfrm>
            <a:off x="450415" y="2865622"/>
            <a:ext cx="8238818" cy="2122424"/>
          </a:xfrm>
          <a:prstGeom prst="rect">
            <a:avLst/>
          </a:prstGeom>
        </p:spPr>
        <p:txBody>
          <a:bodyPr wrap="square" lIns="90232" tIns="45109" rIns="90232" bIns="45109">
            <a:spAutoFit/>
          </a:bodyPr>
          <a:lstStyle/>
          <a:p>
            <a:pPr algn="ctr" defTabSz="338238"/>
            <a:r>
              <a:rPr lang="en-US" sz="6600" dirty="0">
                <a:solidFill>
                  <a:prstClr val="white"/>
                </a:solidFill>
                <a:latin typeface="Arial"/>
                <a:cs typeface="Arial"/>
              </a:rPr>
              <a:t>Shared Responsibility Model</a:t>
            </a:r>
          </a:p>
        </p:txBody>
      </p:sp>
    </p:spTree>
    <p:extLst>
      <p:ext uri="{BB962C8B-B14F-4D97-AF65-F5344CB8AC3E}">
        <p14:creationId xmlns:p14="http://schemas.microsoft.com/office/powerpoint/2010/main" val="1058621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5"/>
          <p:cNvSpPr/>
          <p:nvPr/>
        </p:nvSpPr>
        <p:spPr bwMode="auto">
          <a:xfrm>
            <a:off x="1118583" y="2736669"/>
            <a:ext cx="5441311" cy="933699"/>
          </a:xfrm>
          <a:prstGeom prst="roundRect">
            <a:avLst/>
          </a:prstGeom>
          <a:solidFill>
            <a:srgbClr val="E46C0A"/>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lIns="67744" tIns="33895" rIns="67744" bIns="33895" anchor="ctr"/>
          <a:lstStyle/>
          <a:p>
            <a:pPr algn="ctr" defTabSz="338953" fontAlgn="base">
              <a:spcBef>
                <a:spcPct val="0"/>
              </a:spcBef>
              <a:spcAft>
                <a:spcPct val="0"/>
              </a:spcAft>
              <a:defRPr/>
            </a:pPr>
            <a:endParaRPr lang="en-US" altLang="ja-JP" dirty="0">
              <a:solidFill>
                <a:prstClr val="black"/>
              </a:solidFill>
              <a:ea typeface="Verdana" pitchFamily="34" charset="0"/>
              <a:cs typeface="Calibri"/>
              <a:sym typeface="Times New Roman" pitchFamily="18" charset="0"/>
            </a:endParaRPr>
          </a:p>
        </p:txBody>
      </p:sp>
      <p:sp>
        <p:nvSpPr>
          <p:cNvPr id="31" name="TextBox 30"/>
          <p:cNvSpPr txBox="1"/>
          <p:nvPr/>
        </p:nvSpPr>
        <p:spPr>
          <a:xfrm>
            <a:off x="1191489" y="2730301"/>
            <a:ext cx="3209262" cy="331123"/>
          </a:xfrm>
          <a:prstGeom prst="roundRect">
            <a:avLst/>
          </a:prstGeom>
          <a:noFill/>
          <a:ln>
            <a:noFill/>
          </a:ln>
          <a:effectLst/>
        </p:spPr>
        <p:txBody>
          <a:bodyPr wrap="square" lIns="67744" tIns="33895" rIns="67744" bIns="33895" rtlCol="0">
            <a:spAutoFit/>
          </a:bodyPr>
          <a:lstStyle>
            <a:defPPr>
              <a:defRPr lang="en-US"/>
            </a:defPPr>
            <a:lvl1pPr>
              <a:defRPr b="1">
                <a:solidFill>
                  <a:schemeClr val="tx1">
                    <a:lumMod val="75000"/>
                    <a:lumOff val="25000"/>
                  </a:schemeClr>
                </a:solidFill>
              </a:defRPr>
            </a:lvl1pPr>
          </a:lstStyle>
          <a:p>
            <a:pPr defTabSz="338953" fontAlgn="base">
              <a:spcBef>
                <a:spcPct val="0"/>
              </a:spcBef>
              <a:spcAft>
                <a:spcPct val="0"/>
              </a:spcAft>
            </a:pPr>
            <a:r>
              <a:rPr lang="en-US" sz="1500" dirty="0">
                <a:solidFill>
                  <a:prstClr val="white"/>
                </a:solidFill>
                <a:latin typeface="Calibri"/>
                <a:ea typeface="Verdana" pitchFamily="34" charset="0"/>
                <a:cs typeface="Calibri"/>
              </a:rPr>
              <a:t>AWS Foundation Services</a:t>
            </a:r>
          </a:p>
        </p:txBody>
      </p:sp>
      <p:sp>
        <p:nvSpPr>
          <p:cNvPr id="32" name="Rectangle 7"/>
          <p:cNvSpPr/>
          <p:nvPr/>
        </p:nvSpPr>
        <p:spPr bwMode="auto">
          <a:xfrm>
            <a:off x="1257112" y="3113075"/>
            <a:ext cx="1243876" cy="486382"/>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1600" b="1" dirty="0">
                <a:solidFill>
                  <a:srgbClr val="1F497D"/>
                </a:solidFill>
                <a:latin typeface="Calibri"/>
                <a:ea typeface="Verdana" pitchFamily="34" charset="0"/>
                <a:cs typeface="Calibri"/>
                <a:sym typeface="Times New Roman" pitchFamily="18" charset="0"/>
              </a:rPr>
              <a:t>Compute</a:t>
            </a:r>
          </a:p>
        </p:txBody>
      </p:sp>
      <p:sp>
        <p:nvSpPr>
          <p:cNvPr id="33" name="Rounded Rectangle 32"/>
          <p:cNvSpPr/>
          <p:nvPr/>
        </p:nvSpPr>
        <p:spPr bwMode="auto">
          <a:xfrm>
            <a:off x="2599575" y="3107465"/>
            <a:ext cx="1296442" cy="486382"/>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1600" b="1" dirty="0">
                <a:solidFill>
                  <a:srgbClr val="1F497D"/>
                </a:solidFill>
                <a:latin typeface="Calibri"/>
                <a:ea typeface="Verdana" pitchFamily="34" charset="0"/>
                <a:cs typeface="Calibri"/>
                <a:sym typeface="Times New Roman" pitchFamily="18" charset="0"/>
              </a:rPr>
              <a:t>Storage</a:t>
            </a:r>
          </a:p>
        </p:txBody>
      </p:sp>
      <p:sp>
        <p:nvSpPr>
          <p:cNvPr id="34" name="Rectangle 7"/>
          <p:cNvSpPr/>
          <p:nvPr/>
        </p:nvSpPr>
        <p:spPr bwMode="auto">
          <a:xfrm>
            <a:off x="3982872" y="3113075"/>
            <a:ext cx="1266895" cy="486382"/>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1600" b="1" dirty="0">
                <a:solidFill>
                  <a:srgbClr val="1F497D"/>
                </a:solidFill>
                <a:latin typeface="Calibri"/>
                <a:ea typeface="Verdana" pitchFamily="34" charset="0"/>
                <a:cs typeface="Calibri"/>
                <a:sym typeface="Times New Roman" pitchFamily="18" charset="0"/>
              </a:rPr>
              <a:t>Database</a:t>
            </a:r>
          </a:p>
        </p:txBody>
      </p:sp>
      <p:sp>
        <p:nvSpPr>
          <p:cNvPr id="35" name="Rectangle 7"/>
          <p:cNvSpPr/>
          <p:nvPr/>
        </p:nvSpPr>
        <p:spPr bwMode="auto">
          <a:xfrm>
            <a:off x="5328640" y="3113214"/>
            <a:ext cx="1187784" cy="480773"/>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1400" b="1" dirty="0">
                <a:solidFill>
                  <a:srgbClr val="1F497D"/>
                </a:solidFill>
                <a:latin typeface="Calibri"/>
                <a:ea typeface="Verdana" pitchFamily="34" charset="0"/>
                <a:cs typeface="Calibri"/>
                <a:sym typeface="Times New Roman" pitchFamily="18" charset="0"/>
              </a:rPr>
              <a:t>Networking</a:t>
            </a:r>
          </a:p>
        </p:txBody>
      </p:sp>
      <p:sp>
        <p:nvSpPr>
          <p:cNvPr id="36" name="Rectangle 5"/>
          <p:cNvSpPr/>
          <p:nvPr/>
        </p:nvSpPr>
        <p:spPr bwMode="auto">
          <a:xfrm>
            <a:off x="1118687" y="3744748"/>
            <a:ext cx="5444187" cy="920723"/>
          </a:xfrm>
          <a:prstGeom prst="roundRect">
            <a:avLst/>
          </a:prstGeom>
          <a:solidFill>
            <a:srgbClr val="E46C0A"/>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lIns="67744" tIns="33895" rIns="67744" bIns="33895" anchor="ctr"/>
          <a:lstStyle/>
          <a:p>
            <a:pPr algn="ctr" defTabSz="338953" fontAlgn="base">
              <a:spcBef>
                <a:spcPct val="0"/>
              </a:spcBef>
              <a:spcAft>
                <a:spcPct val="0"/>
              </a:spcAft>
              <a:defRPr/>
            </a:pPr>
            <a:endParaRPr lang="en-US" altLang="ja-JP" dirty="0">
              <a:solidFill>
                <a:prstClr val="black"/>
              </a:solidFill>
              <a:ea typeface="Verdana" pitchFamily="34" charset="0"/>
              <a:cs typeface="Calibri"/>
              <a:sym typeface="Times New Roman" pitchFamily="18" charset="0"/>
            </a:endParaRPr>
          </a:p>
        </p:txBody>
      </p:sp>
      <p:sp>
        <p:nvSpPr>
          <p:cNvPr id="37" name="TextBox 36"/>
          <p:cNvSpPr txBox="1"/>
          <p:nvPr/>
        </p:nvSpPr>
        <p:spPr>
          <a:xfrm>
            <a:off x="1138487" y="3860775"/>
            <a:ext cx="2001814" cy="688668"/>
          </a:xfrm>
          <a:prstGeom prst="roundRect">
            <a:avLst/>
          </a:prstGeom>
          <a:noFill/>
          <a:ln>
            <a:noFill/>
          </a:ln>
          <a:effectLst/>
        </p:spPr>
        <p:txBody>
          <a:bodyPr wrap="square" lIns="67744" tIns="33895" rIns="67744" bIns="33895" rtlCol="0">
            <a:spAutoFit/>
          </a:bodyPr>
          <a:lstStyle>
            <a:defPPr>
              <a:defRPr lang="en-US"/>
            </a:defPPr>
            <a:lvl1pPr>
              <a:defRPr b="1">
                <a:solidFill>
                  <a:schemeClr val="tx1">
                    <a:lumMod val="75000"/>
                    <a:lumOff val="25000"/>
                  </a:schemeClr>
                </a:solidFill>
              </a:defRPr>
            </a:lvl1pPr>
          </a:lstStyle>
          <a:p>
            <a:pPr defTabSz="338953" fontAlgn="base">
              <a:spcBef>
                <a:spcPct val="0"/>
              </a:spcBef>
              <a:spcAft>
                <a:spcPct val="0"/>
              </a:spcAft>
            </a:pPr>
            <a:r>
              <a:rPr lang="en-US" dirty="0">
                <a:solidFill>
                  <a:prstClr val="white"/>
                </a:solidFill>
                <a:latin typeface="Calibri"/>
                <a:ea typeface="Verdana" pitchFamily="34" charset="0"/>
                <a:cs typeface="Calibri"/>
              </a:rPr>
              <a:t>AWS Global Infrastructure</a:t>
            </a:r>
          </a:p>
        </p:txBody>
      </p:sp>
      <p:sp>
        <p:nvSpPr>
          <p:cNvPr id="38" name="Rectangle 7"/>
          <p:cNvSpPr/>
          <p:nvPr/>
        </p:nvSpPr>
        <p:spPr bwMode="auto">
          <a:xfrm>
            <a:off x="3180093" y="4245533"/>
            <a:ext cx="1600482" cy="351359"/>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1600" b="1" dirty="0">
                <a:solidFill>
                  <a:srgbClr val="1F497D"/>
                </a:solidFill>
                <a:latin typeface="Calibri"/>
                <a:ea typeface="Verdana" pitchFamily="34" charset="0"/>
                <a:cs typeface="Calibri"/>
                <a:sym typeface="Times New Roman" pitchFamily="18" charset="0"/>
              </a:rPr>
              <a:t>Regions</a:t>
            </a:r>
            <a:endParaRPr lang="en-US" altLang="ja-JP" sz="1200" b="1" dirty="0">
              <a:solidFill>
                <a:srgbClr val="1F497D"/>
              </a:solidFill>
              <a:latin typeface="Calibri"/>
              <a:ea typeface="Verdana" pitchFamily="34" charset="0"/>
              <a:cs typeface="Calibri"/>
              <a:sym typeface="Times New Roman" pitchFamily="18" charset="0"/>
            </a:endParaRPr>
          </a:p>
        </p:txBody>
      </p:sp>
      <p:sp>
        <p:nvSpPr>
          <p:cNvPr id="39" name="Rectangle 7"/>
          <p:cNvSpPr/>
          <p:nvPr/>
        </p:nvSpPr>
        <p:spPr bwMode="auto">
          <a:xfrm>
            <a:off x="3180093" y="3792379"/>
            <a:ext cx="1600482" cy="368310"/>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1400" b="1" dirty="0">
                <a:solidFill>
                  <a:srgbClr val="1F497D"/>
                </a:solidFill>
                <a:latin typeface="Calibri"/>
                <a:ea typeface="Verdana" pitchFamily="34" charset="0"/>
                <a:cs typeface="Calibri"/>
                <a:sym typeface="Times New Roman" pitchFamily="18" charset="0"/>
              </a:rPr>
              <a:t>Availability Zones</a:t>
            </a:r>
          </a:p>
        </p:txBody>
      </p:sp>
      <p:sp>
        <p:nvSpPr>
          <p:cNvPr id="40" name="Rectangle 7"/>
          <p:cNvSpPr/>
          <p:nvPr/>
        </p:nvSpPr>
        <p:spPr bwMode="auto">
          <a:xfrm>
            <a:off x="5003768" y="3822833"/>
            <a:ext cx="1506879" cy="776819"/>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1600" b="1" dirty="0">
                <a:solidFill>
                  <a:srgbClr val="1F497D"/>
                </a:solidFill>
                <a:latin typeface="Calibri"/>
                <a:ea typeface="Verdana" pitchFamily="34" charset="0"/>
                <a:cs typeface="Calibri"/>
                <a:sym typeface="Times New Roman" pitchFamily="18" charset="0"/>
              </a:rPr>
              <a:t>Edge Locations</a:t>
            </a:r>
          </a:p>
        </p:txBody>
      </p:sp>
      <p:sp>
        <p:nvSpPr>
          <p:cNvPr id="41" name="Rectangle 7"/>
          <p:cNvSpPr/>
          <p:nvPr/>
        </p:nvSpPr>
        <p:spPr bwMode="auto">
          <a:xfrm>
            <a:off x="1096197" y="2176336"/>
            <a:ext cx="1813188" cy="429163"/>
          </a:xfrm>
          <a:prstGeom prst="roundRect">
            <a:avLst/>
          </a:prstGeom>
          <a:solidFill>
            <a:srgbClr val="9BBB59"/>
          </a:soli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1400" dirty="0">
                <a:solidFill>
                  <a:srgbClr val="000000"/>
                </a:solidFill>
                <a:latin typeface="Calibri"/>
                <a:ea typeface="Verdana" pitchFamily="34" charset="0"/>
                <a:cs typeface="Calibri"/>
                <a:sym typeface="Times New Roman" pitchFamily="18" charset="0"/>
              </a:rPr>
              <a:t>Client-side Data Encryption</a:t>
            </a:r>
          </a:p>
        </p:txBody>
      </p:sp>
      <p:sp>
        <p:nvSpPr>
          <p:cNvPr id="42" name="Rectangle 7"/>
          <p:cNvSpPr/>
          <p:nvPr/>
        </p:nvSpPr>
        <p:spPr bwMode="auto">
          <a:xfrm>
            <a:off x="3045183" y="2176233"/>
            <a:ext cx="1564479" cy="429162"/>
          </a:xfrm>
          <a:prstGeom prst="roundRect">
            <a:avLst/>
          </a:prstGeom>
          <a:solidFill>
            <a:srgbClr val="9BBB59"/>
          </a:soli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defTabSz="338953" fontAlgn="base">
              <a:spcBef>
                <a:spcPct val="0"/>
              </a:spcBef>
              <a:spcAft>
                <a:spcPct val="0"/>
              </a:spcAft>
            </a:pPr>
            <a:r>
              <a:rPr lang="en-US" altLang="ja-JP" sz="1400" dirty="0">
                <a:solidFill>
                  <a:srgbClr val="000000"/>
                </a:solidFill>
                <a:latin typeface="Calibri"/>
                <a:ea typeface="Verdana" pitchFamily="34" charset="0"/>
                <a:cs typeface="Calibri"/>
                <a:sym typeface="Times New Roman" pitchFamily="18" charset="0"/>
              </a:rPr>
              <a:t>Server-side Data Encryption</a:t>
            </a:r>
          </a:p>
        </p:txBody>
      </p:sp>
      <p:sp>
        <p:nvSpPr>
          <p:cNvPr id="43" name="Rectangle 7"/>
          <p:cNvSpPr/>
          <p:nvPr/>
        </p:nvSpPr>
        <p:spPr bwMode="auto">
          <a:xfrm>
            <a:off x="4727636" y="2182434"/>
            <a:ext cx="1793803" cy="429162"/>
          </a:xfrm>
          <a:prstGeom prst="roundRect">
            <a:avLst/>
          </a:prstGeom>
          <a:solidFill>
            <a:srgbClr val="9BBB59"/>
          </a:soli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defTabSz="338953" fontAlgn="base">
              <a:spcBef>
                <a:spcPct val="0"/>
              </a:spcBef>
              <a:spcAft>
                <a:spcPct val="0"/>
              </a:spcAft>
            </a:pPr>
            <a:r>
              <a:rPr lang="en-US" altLang="ja-JP" sz="1400" dirty="0">
                <a:solidFill>
                  <a:srgbClr val="000000"/>
                </a:solidFill>
                <a:latin typeface="Calibri"/>
                <a:ea typeface="Verdana" pitchFamily="34" charset="0"/>
                <a:cs typeface="Calibri"/>
                <a:sym typeface="Times New Roman" pitchFamily="18" charset="0"/>
              </a:rPr>
              <a:t>Network Traffic Protection</a:t>
            </a:r>
          </a:p>
        </p:txBody>
      </p:sp>
      <p:sp>
        <p:nvSpPr>
          <p:cNvPr id="44" name="Rectangle 5"/>
          <p:cNvSpPr/>
          <p:nvPr/>
        </p:nvSpPr>
        <p:spPr bwMode="auto">
          <a:xfrm>
            <a:off x="1078636" y="1042107"/>
            <a:ext cx="5439873" cy="508722"/>
          </a:xfrm>
          <a:prstGeom prst="roundRect">
            <a:avLst/>
          </a:prstGeom>
          <a:solidFill>
            <a:srgbClr val="9BBB59"/>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67744" tIns="33895" rIns="67744" bIns="33895" anchor="ctr"/>
          <a:lstStyle/>
          <a:p>
            <a:pPr algn="ctr" defTabSz="338953" fontAlgn="base">
              <a:spcBef>
                <a:spcPct val="0"/>
              </a:spcBef>
              <a:spcAft>
                <a:spcPct val="0"/>
              </a:spcAft>
              <a:defRPr/>
            </a:pPr>
            <a:r>
              <a:rPr lang="en-US" altLang="ja-JP" sz="1500" dirty="0">
                <a:solidFill>
                  <a:srgbClr val="000000"/>
                </a:solidFill>
                <a:latin typeface="Calibri"/>
                <a:ea typeface="Tahoma" pitchFamily="34" charset="0"/>
                <a:cs typeface="Calibri"/>
                <a:sym typeface="Times New Roman" pitchFamily="18" charset="0"/>
              </a:rPr>
              <a:t>Platform, Applications, Identity &amp; Access Management</a:t>
            </a:r>
          </a:p>
        </p:txBody>
      </p:sp>
      <p:sp>
        <p:nvSpPr>
          <p:cNvPr id="45" name="Rectangle 5"/>
          <p:cNvSpPr/>
          <p:nvPr/>
        </p:nvSpPr>
        <p:spPr bwMode="auto">
          <a:xfrm>
            <a:off x="1093388" y="1636177"/>
            <a:ext cx="5439873" cy="467877"/>
          </a:xfrm>
          <a:prstGeom prst="roundRect">
            <a:avLst/>
          </a:prstGeom>
          <a:solidFill>
            <a:srgbClr val="9BBB59"/>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1500" dirty="0">
                <a:solidFill>
                  <a:srgbClr val="000000"/>
                </a:solidFill>
                <a:latin typeface="Calibri"/>
                <a:ea typeface="Verdana" pitchFamily="34" charset="0"/>
                <a:cs typeface="Calibri"/>
                <a:sym typeface="Times New Roman" pitchFamily="18" charset="0"/>
              </a:rPr>
              <a:t>Operating System, Network &amp; Firewall Configuration</a:t>
            </a:r>
          </a:p>
        </p:txBody>
      </p:sp>
      <p:sp>
        <p:nvSpPr>
          <p:cNvPr id="46" name="Rectangle 5"/>
          <p:cNvSpPr/>
          <p:nvPr/>
        </p:nvSpPr>
        <p:spPr bwMode="auto">
          <a:xfrm>
            <a:off x="1078636" y="448041"/>
            <a:ext cx="5439873" cy="508722"/>
          </a:xfrm>
          <a:prstGeom prst="round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67744" tIns="33895" rIns="67744" bIns="33895" anchor="ctr"/>
          <a:lstStyle/>
          <a:p>
            <a:pPr algn="ctr" defTabSz="338953" fontAlgn="base">
              <a:spcBef>
                <a:spcPct val="0"/>
              </a:spcBef>
              <a:spcAft>
                <a:spcPct val="0"/>
              </a:spcAft>
              <a:defRPr/>
            </a:pPr>
            <a:r>
              <a:rPr lang="en-US" altLang="ja-JP" sz="2000" dirty="0">
                <a:solidFill>
                  <a:schemeClr val="bg1"/>
                </a:solidFill>
                <a:latin typeface="Calibri"/>
                <a:ea typeface="Verdana" pitchFamily="34" charset="0"/>
                <a:cs typeface="Calibri"/>
                <a:sym typeface="Times New Roman" pitchFamily="18" charset="0"/>
              </a:rPr>
              <a:t>Customer content</a:t>
            </a:r>
          </a:p>
        </p:txBody>
      </p:sp>
      <p:cxnSp>
        <p:nvCxnSpPr>
          <p:cNvPr id="48" name="Straight Connector 47"/>
          <p:cNvCxnSpPr/>
          <p:nvPr/>
        </p:nvCxnSpPr>
        <p:spPr>
          <a:xfrm>
            <a:off x="122554" y="2654541"/>
            <a:ext cx="8542538" cy="0"/>
          </a:xfrm>
          <a:prstGeom prst="line">
            <a:avLst/>
          </a:prstGeom>
          <a:ln>
            <a:solidFill>
              <a:schemeClr val="accent1"/>
            </a:solidFill>
            <a:prstDash val="dash"/>
          </a:ln>
        </p:spPr>
        <p:style>
          <a:lnRef idx="3">
            <a:schemeClr val="accent4"/>
          </a:lnRef>
          <a:fillRef idx="0">
            <a:schemeClr val="accent4"/>
          </a:fillRef>
          <a:effectRef idx="2">
            <a:schemeClr val="accent4"/>
          </a:effectRef>
          <a:fontRef idx="minor">
            <a:schemeClr val="tx1"/>
          </a:fontRef>
        </p:style>
      </p:cxnSp>
      <p:sp>
        <p:nvSpPr>
          <p:cNvPr id="52" name="Title 1"/>
          <p:cNvSpPr>
            <a:spLocks noGrp="1"/>
          </p:cNvSpPr>
          <p:nvPr>
            <p:ph type="title"/>
          </p:nvPr>
        </p:nvSpPr>
        <p:spPr>
          <a:xfrm>
            <a:off x="291549" y="-38481"/>
            <a:ext cx="8139046" cy="371752"/>
          </a:xfrm>
        </p:spPr>
        <p:txBody>
          <a:bodyPr>
            <a:normAutofit fontScale="90000"/>
          </a:bodyPr>
          <a:lstStyle/>
          <a:p>
            <a:r>
              <a:rPr lang="en-US" sz="3100" b="1" dirty="0"/>
              <a:t>Shared Responsibility Model </a:t>
            </a:r>
            <a:endParaRPr lang="en-US" sz="2400" b="1" dirty="0"/>
          </a:p>
        </p:txBody>
      </p:sp>
      <p:sp>
        <p:nvSpPr>
          <p:cNvPr id="53" name="TextBox 52"/>
          <p:cNvSpPr txBox="1"/>
          <p:nvPr/>
        </p:nvSpPr>
        <p:spPr>
          <a:xfrm>
            <a:off x="6755678" y="562882"/>
            <a:ext cx="2121867" cy="1323439"/>
          </a:xfrm>
          <a:prstGeom prst="rect">
            <a:avLst/>
          </a:prstGeom>
          <a:noFill/>
        </p:spPr>
        <p:txBody>
          <a:bodyPr wrap="square" rtlCol="0">
            <a:spAutoFit/>
          </a:bodyPr>
          <a:lstStyle/>
          <a:p>
            <a:pPr algn="ctr"/>
            <a:r>
              <a:rPr lang="en-US" sz="1600" dirty="0">
                <a:solidFill>
                  <a:schemeClr val="bg1"/>
                </a:solidFill>
                <a:latin typeface="Arial" panose="020B0604020202020204" pitchFamily="34" charset="0"/>
                <a:cs typeface="Arial" panose="020B0604020202020204" pitchFamily="34" charset="0"/>
              </a:rPr>
              <a:t>Customers are responsible for their security and compliance </a:t>
            </a:r>
            <a:r>
              <a:rPr lang="en-US" sz="1600" b="1" dirty="0">
                <a:solidFill>
                  <a:schemeClr val="accent1"/>
                </a:solidFill>
                <a:latin typeface="Arial" panose="020B0604020202020204" pitchFamily="34" charset="0"/>
                <a:cs typeface="Arial" panose="020B0604020202020204" pitchFamily="34" charset="0"/>
              </a:rPr>
              <a:t>IN</a:t>
            </a:r>
            <a:r>
              <a:rPr lang="en-US" sz="1600" dirty="0">
                <a:solidFill>
                  <a:srgbClr val="FF752F"/>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the Cloud</a:t>
            </a:r>
          </a:p>
        </p:txBody>
      </p:sp>
      <p:sp>
        <p:nvSpPr>
          <p:cNvPr id="54" name="TextBox 53"/>
          <p:cNvSpPr txBox="1"/>
          <p:nvPr/>
        </p:nvSpPr>
        <p:spPr>
          <a:xfrm>
            <a:off x="6755678" y="2898931"/>
            <a:ext cx="2121867" cy="830997"/>
          </a:xfrm>
          <a:prstGeom prst="rect">
            <a:avLst/>
          </a:prstGeom>
          <a:noFill/>
        </p:spPr>
        <p:txBody>
          <a:bodyPr wrap="square" rtlCol="0">
            <a:spAutoFit/>
          </a:bodyPr>
          <a:lstStyle/>
          <a:p>
            <a:pPr algn="ctr"/>
            <a:r>
              <a:rPr lang="en-US" sz="1600" dirty="0">
                <a:solidFill>
                  <a:schemeClr val="bg1"/>
                </a:solidFill>
                <a:latin typeface="Arial" panose="020B0604020202020204" pitchFamily="34" charset="0"/>
                <a:cs typeface="Arial" panose="020B0604020202020204" pitchFamily="34" charset="0"/>
              </a:rPr>
              <a:t>AWS is responsible for the security </a:t>
            </a:r>
            <a:r>
              <a:rPr lang="en-US" sz="1600" b="1" dirty="0">
                <a:solidFill>
                  <a:schemeClr val="accent1"/>
                </a:solidFill>
                <a:latin typeface="Arial" panose="020B0604020202020204" pitchFamily="34" charset="0"/>
                <a:cs typeface="Arial" panose="020B0604020202020204" pitchFamily="34" charset="0"/>
              </a:rPr>
              <a:t>OF</a:t>
            </a:r>
            <a:endParaRPr lang="en-US" sz="1600" dirty="0">
              <a:solidFill>
                <a:schemeClr val="accent1"/>
              </a:solidFill>
              <a:latin typeface="Arial" panose="020B0604020202020204" pitchFamily="34" charset="0"/>
              <a:cs typeface="Arial" panose="020B0604020202020204" pitchFamily="34" charset="0"/>
            </a:endParaRPr>
          </a:p>
          <a:p>
            <a:pPr algn="ctr"/>
            <a:r>
              <a:rPr lang="en-US" sz="1600" dirty="0">
                <a:solidFill>
                  <a:schemeClr val="bg1"/>
                </a:solidFill>
                <a:latin typeface="Arial" panose="020B0604020202020204" pitchFamily="34" charset="0"/>
                <a:cs typeface="Arial" panose="020B0604020202020204" pitchFamily="34" charset="0"/>
              </a:rPr>
              <a:t>the Cloud</a:t>
            </a:r>
          </a:p>
        </p:txBody>
      </p:sp>
      <p:sp>
        <p:nvSpPr>
          <p:cNvPr id="2" name="Rounded Rectangle 1"/>
          <p:cNvSpPr/>
          <p:nvPr/>
        </p:nvSpPr>
        <p:spPr>
          <a:xfrm>
            <a:off x="352020" y="448935"/>
            <a:ext cx="551655" cy="210357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2000" b="1" dirty="0"/>
              <a:t>Customer</a:t>
            </a:r>
          </a:p>
        </p:txBody>
      </p:sp>
      <p:sp>
        <p:nvSpPr>
          <p:cNvPr id="29" name="Rounded Rectangle 28"/>
          <p:cNvSpPr/>
          <p:nvPr/>
        </p:nvSpPr>
        <p:spPr>
          <a:xfrm>
            <a:off x="363723" y="2730564"/>
            <a:ext cx="551655" cy="19126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vert="vert270" rtlCol="0" anchor="ctr"/>
          <a:lstStyle/>
          <a:p>
            <a:pPr algn="ctr"/>
            <a:r>
              <a:rPr lang="en-US" sz="2000" b="1" dirty="0"/>
              <a:t>AWS</a:t>
            </a:r>
          </a:p>
        </p:txBody>
      </p:sp>
    </p:spTree>
    <p:extLst>
      <p:ext uri="{BB962C8B-B14F-4D97-AF65-F5344CB8AC3E}">
        <p14:creationId xmlns:p14="http://schemas.microsoft.com/office/powerpoint/2010/main" val="2433728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5"/>
          <p:cNvSpPr/>
          <p:nvPr/>
        </p:nvSpPr>
        <p:spPr bwMode="auto">
          <a:xfrm>
            <a:off x="991372" y="2702128"/>
            <a:ext cx="5441311" cy="933699"/>
          </a:xfrm>
          <a:prstGeom prst="roundRect">
            <a:avLst/>
          </a:prstGeom>
          <a:solidFill>
            <a:srgbClr val="E46C0A"/>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lIns="67744" tIns="33895" rIns="67744" bIns="33895" anchor="ctr"/>
          <a:lstStyle/>
          <a:p>
            <a:pPr algn="ctr" defTabSz="338953" fontAlgn="base">
              <a:spcBef>
                <a:spcPct val="0"/>
              </a:spcBef>
              <a:spcAft>
                <a:spcPct val="0"/>
              </a:spcAft>
              <a:defRPr/>
            </a:pPr>
            <a:endParaRPr lang="en-US" altLang="ja-JP" dirty="0">
              <a:solidFill>
                <a:prstClr val="black"/>
              </a:solidFill>
              <a:ea typeface="Verdana" pitchFamily="34" charset="0"/>
              <a:cs typeface="Calibri"/>
              <a:sym typeface="Times New Roman" pitchFamily="18" charset="0"/>
            </a:endParaRPr>
          </a:p>
        </p:txBody>
      </p:sp>
      <p:sp>
        <p:nvSpPr>
          <p:cNvPr id="31" name="TextBox 30"/>
          <p:cNvSpPr txBox="1"/>
          <p:nvPr/>
        </p:nvSpPr>
        <p:spPr>
          <a:xfrm>
            <a:off x="1011270" y="2695760"/>
            <a:ext cx="3209262" cy="331123"/>
          </a:xfrm>
          <a:prstGeom prst="roundRect">
            <a:avLst/>
          </a:prstGeom>
          <a:noFill/>
          <a:ln>
            <a:noFill/>
          </a:ln>
          <a:effectLst/>
        </p:spPr>
        <p:txBody>
          <a:bodyPr wrap="square" lIns="67744" tIns="33895" rIns="67744" bIns="33895" rtlCol="0">
            <a:spAutoFit/>
          </a:bodyPr>
          <a:lstStyle>
            <a:defPPr>
              <a:defRPr lang="en-US"/>
            </a:defPPr>
            <a:lvl1pPr>
              <a:defRPr b="1">
                <a:solidFill>
                  <a:schemeClr val="tx1">
                    <a:lumMod val="75000"/>
                    <a:lumOff val="25000"/>
                  </a:schemeClr>
                </a:solidFill>
              </a:defRPr>
            </a:lvl1pPr>
          </a:lstStyle>
          <a:p>
            <a:pPr defTabSz="338953" fontAlgn="base">
              <a:spcBef>
                <a:spcPct val="0"/>
              </a:spcBef>
              <a:spcAft>
                <a:spcPct val="0"/>
              </a:spcAft>
            </a:pPr>
            <a:r>
              <a:rPr lang="en-US" sz="1500" dirty="0">
                <a:solidFill>
                  <a:prstClr val="white"/>
                </a:solidFill>
                <a:latin typeface="Calibri"/>
                <a:ea typeface="Verdana" pitchFamily="34" charset="0"/>
                <a:cs typeface="Calibri"/>
              </a:rPr>
              <a:t>AWS Foundation Services</a:t>
            </a:r>
          </a:p>
        </p:txBody>
      </p:sp>
      <p:sp>
        <p:nvSpPr>
          <p:cNvPr id="32" name="Rectangle 7"/>
          <p:cNvSpPr/>
          <p:nvPr/>
        </p:nvSpPr>
        <p:spPr bwMode="auto">
          <a:xfrm>
            <a:off x="1090145" y="3078534"/>
            <a:ext cx="1243876" cy="486382"/>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1600" b="1" dirty="0">
                <a:solidFill>
                  <a:srgbClr val="1F497D"/>
                </a:solidFill>
                <a:latin typeface="Calibri"/>
                <a:ea typeface="Verdana" pitchFamily="34" charset="0"/>
                <a:cs typeface="Calibri"/>
                <a:sym typeface="Times New Roman" pitchFamily="18" charset="0"/>
              </a:rPr>
              <a:t>Compute</a:t>
            </a:r>
          </a:p>
        </p:txBody>
      </p:sp>
      <p:sp>
        <p:nvSpPr>
          <p:cNvPr id="33" name="Rounded Rectangle 32"/>
          <p:cNvSpPr/>
          <p:nvPr/>
        </p:nvSpPr>
        <p:spPr bwMode="auto">
          <a:xfrm>
            <a:off x="2432608" y="3072924"/>
            <a:ext cx="1296442" cy="486382"/>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1600" b="1" dirty="0">
                <a:solidFill>
                  <a:srgbClr val="1F497D"/>
                </a:solidFill>
                <a:latin typeface="Calibri"/>
                <a:ea typeface="Verdana" pitchFamily="34" charset="0"/>
                <a:cs typeface="Calibri"/>
                <a:sym typeface="Times New Roman" pitchFamily="18" charset="0"/>
              </a:rPr>
              <a:t>Storage</a:t>
            </a:r>
          </a:p>
        </p:txBody>
      </p:sp>
      <p:sp>
        <p:nvSpPr>
          <p:cNvPr id="34" name="Rectangle 7"/>
          <p:cNvSpPr/>
          <p:nvPr/>
        </p:nvSpPr>
        <p:spPr bwMode="auto">
          <a:xfrm>
            <a:off x="3815905" y="3078534"/>
            <a:ext cx="1266895" cy="486382"/>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1600" b="1" dirty="0">
                <a:solidFill>
                  <a:srgbClr val="1F497D"/>
                </a:solidFill>
                <a:latin typeface="Calibri"/>
                <a:ea typeface="Verdana" pitchFamily="34" charset="0"/>
                <a:cs typeface="Calibri"/>
                <a:sym typeface="Times New Roman" pitchFamily="18" charset="0"/>
              </a:rPr>
              <a:t>Database</a:t>
            </a:r>
          </a:p>
        </p:txBody>
      </p:sp>
      <p:sp>
        <p:nvSpPr>
          <p:cNvPr id="35" name="Rectangle 7"/>
          <p:cNvSpPr/>
          <p:nvPr/>
        </p:nvSpPr>
        <p:spPr bwMode="auto">
          <a:xfrm>
            <a:off x="5161673" y="3078673"/>
            <a:ext cx="1187784" cy="480773"/>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1400" b="1" dirty="0">
                <a:solidFill>
                  <a:srgbClr val="1F497D"/>
                </a:solidFill>
                <a:latin typeface="Calibri"/>
                <a:ea typeface="Verdana" pitchFamily="34" charset="0"/>
                <a:cs typeface="Calibri"/>
                <a:sym typeface="Times New Roman" pitchFamily="18" charset="0"/>
              </a:rPr>
              <a:t>Networking</a:t>
            </a:r>
          </a:p>
        </p:txBody>
      </p:sp>
      <p:sp>
        <p:nvSpPr>
          <p:cNvPr id="36" name="Rectangle 5"/>
          <p:cNvSpPr/>
          <p:nvPr/>
        </p:nvSpPr>
        <p:spPr bwMode="auto">
          <a:xfrm>
            <a:off x="991476" y="3710207"/>
            <a:ext cx="5444187" cy="920723"/>
          </a:xfrm>
          <a:prstGeom prst="roundRect">
            <a:avLst/>
          </a:prstGeom>
          <a:solidFill>
            <a:srgbClr val="E46C0A"/>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lIns="67744" tIns="33895" rIns="67744" bIns="33895" anchor="ctr"/>
          <a:lstStyle/>
          <a:p>
            <a:pPr algn="ctr" defTabSz="338953" fontAlgn="base">
              <a:spcBef>
                <a:spcPct val="0"/>
              </a:spcBef>
              <a:spcAft>
                <a:spcPct val="0"/>
              </a:spcAft>
              <a:defRPr/>
            </a:pPr>
            <a:endParaRPr lang="en-US" altLang="ja-JP" dirty="0">
              <a:solidFill>
                <a:prstClr val="black"/>
              </a:solidFill>
              <a:ea typeface="Verdana" pitchFamily="34" charset="0"/>
              <a:cs typeface="Calibri"/>
              <a:sym typeface="Times New Roman" pitchFamily="18" charset="0"/>
            </a:endParaRPr>
          </a:p>
        </p:txBody>
      </p:sp>
      <p:sp>
        <p:nvSpPr>
          <p:cNvPr id="37" name="TextBox 36"/>
          <p:cNvSpPr txBox="1"/>
          <p:nvPr/>
        </p:nvSpPr>
        <p:spPr>
          <a:xfrm>
            <a:off x="1011276" y="3826234"/>
            <a:ext cx="2001814" cy="688668"/>
          </a:xfrm>
          <a:prstGeom prst="roundRect">
            <a:avLst/>
          </a:prstGeom>
          <a:noFill/>
          <a:ln>
            <a:noFill/>
          </a:ln>
          <a:effectLst/>
        </p:spPr>
        <p:txBody>
          <a:bodyPr wrap="square" lIns="67744" tIns="33895" rIns="67744" bIns="33895" rtlCol="0">
            <a:spAutoFit/>
          </a:bodyPr>
          <a:lstStyle>
            <a:defPPr>
              <a:defRPr lang="en-US"/>
            </a:defPPr>
            <a:lvl1pPr>
              <a:defRPr b="1">
                <a:solidFill>
                  <a:schemeClr val="tx1">
                    <a:lumMod val="75000"/>
                    <a:lumOff val="25000"/>
                  </a:schemeClr>
                </a:solidFill>
              </a:defRPr>
            </a:lvl1pPr>
          </a:lstStyle>
          <a:p>
            <a:pPr defTabSz="338953" fontAlgn="base">
              <a:spcBef>
                <a:spcPct val="0"/>
              </a:spcBef>
              <a:spcAft>
                <a:spcPct val="0"/>
              </a:spcAft>
            </a:pPr>
            <a:r>
              <a:rPr lang="en-US" dirty="0">
                <a:solidFill>
                  <a:prstClr val="white"/>
                </a:solidFill>
                <a:latin typeface="Calibri"/>
                <a:ea typeface="Verdana" pitchFamily="34" charset="0"/>
                <a:cs typeface="Calibri"/>
              </a:rPr>
              <a:t>AWS Global Infrastructure</a:t>
            </a:r>
          </a:p>
        </p:txBody>
      </p:sp>
      <p:sp>
        <p:nvSpPr>
          <p:cNvPr id="38" name="Rectangle 7"/>
          <p:cNvSpPr/>
          <p:nvPr/>
        </p:nvSpPr>
        <p:spPr bwMode="auto">
          <a:xfrm>
            <a:off x="3013126" y="4210992"/>
            <a:ext cx="1600482" cy="351359"/>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1600" b="1" dirty="0">
                <a:solidFill>
                  <a:srgbClr val="1F497D"/>
                </a:solidFill>
                <a:latin typeface="Calibri"/>
                <a:ea typeface="Verdana" pitchFamily="34" charset="0"/>
                <a:cs typeface="Calibri"/>
                <a:sym typeface="Times New Roman" pitchFamily="18" charset="0"/>
              </a:rPr>
              <a:t>Regions</a:t>
            </a:r>
            <a:endParaRPr lang="en-US" altLang="ja-JP" sz="1200" b="1" dirty="0">
              <a:solidFill>
                <a:srgbClr val="1F497D"/>
              </a:solidFill>
              <a:latin typeface="Calibri"/>
              <a:ea typeface="Verdana" pitchFamily="34" charset="0"/>
              <a:cs typeface="Calibri"/>
              <a:sym typeface="Times New Roman" pitchFamily="18" charset="0"/>
            </a:endParaRPr>
          </a:p>
        </p:txBody>
      </p:sp>
      <p:sp>
        <p:nvSpPr>
          <p:cNvPr id="39" name="Rectangle 7"/>
          <p:cNvSpPr/>
          <p:nvPr/>
        </p:nvSpPr>
        <p:spPr bwMode="auto">
          <a:xfrm>
            <a:off x="3013126" y="3757838"/>
            <a:ext cx="1600482" cy="368310"/>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1400" b="1" dirty="0">
                <a:solidFill>
                  <a:srgbClr val="1F497D"/>
                </a:solidFill>
                <a:latin typeface="Calibri"/>
                <a:ea typeface="Verdana" pitchFamily="34" charset="0"/>
                <a:cs typeface="Calibri"/>
                <a:sym typeface="Times New Roman" pitchFamily="18" charset="0"/>
              </a:rPr>
              <a:t>Availability Zones</a:t>
            </a:r>
          </a:p>
        </p:txBody>
      </p:sp>
      <p:sp>
        <p:nvSpPr>
          <p:cNvPr id="40" name="Rectangle 7"/>
          <p:cNvSpPr/>
          <p:nvPr/>
        </p:nvSpPr>
        <p:spPr bwMode="auto">
          <a:xfrm>
            <a:off x="4836801" y="3788292"/>
            <a:ext cx="1506879" cy="776819"/>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1600" b="1" dirty="0">
                <a:solidFill>
                  <a:srgbClr val="1F497D"/>
                </a:solidFill>
                <a:latin typeface="Calibri"/>
                <a:ea typeface="Verdana" pitchFamily="34" charset="0"/>
                <a:cs typeface="Calibri"/>
                <a:sym typeface="Times New Roman" pitchFamily="18" charset="0"/>
              </a:rPr>
              <a:t>Edge Locations</a:t>
            </a:r>
          </a:p>
        </p:txBody>
      </p:sp>
      <p:sp>
        <p:nvSpPr>
          <p:cNvPr id="46" name="Rectangle 5"/>
          <p:cNvSpPr/>
          <p:nvPr/>
        </p:nvSpPr>
        <p:spPr bwMode="auto">
          <a:xfrm>
            <a:off x="964679" y="634887"/>
            <a:ext cx="1692209" cy="1893183"/>
          </a:xfrm>
          <a:prstGeom prst="roundRect">
            <a:avLst/>
          </a:prstGeom>
          <a:solidFill>
            <a:schemeClr val="accent1">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67744" tIns="33895" rIns="67744" bIns="33895" anchor="t" anchorCtr="0"/>
          <a:lstStyle/>
          <a:p>
            <a:pPr algn="ctr" defTabSz="338953" fontAlgn="base">
              <a:spcBef>
                <a:spcPct val="0"/>
              </a:spcBef>
              <a:spcAft>
                <a:spcPct val="0"/>
              </a:spcAft>
              <a:defRPr/>
            </a:pPr>
            <a:r>
              <a:rPr lang="en-US" altLang="ja-JP" sz="1600" dirty="0">
                <a:solidFill>
                  <a:srgbClr val="FFFFFF"/>
                </a:solidFill>
                <a:latin typeface="Calibri"/>
                <a:ea typeface="Verdana" pitchFamily="34" charset="0"/>
                <a:cs typeface="Calibri"/>
                <a:sym typeface="Times New Roman" pitchFamily="18" charset="0"/>
              </a:rPr>
              <a:t>Your own accreditation</a:t>
            </a:r>
          </a:p>
          <a:p>
            <a:pPr algn="ctr" defTabSz="338953" fontAlgn="base">
              <a:spcBef>
                <a:spcPct val="0"/>
              </a:spcBef>
              <a:spcAft>
                <a:spcPct val="0"/>
              </a:spcAft>
              <a:defRPr/>
            </a:pPr>
            <a:endParaRPr lang="en-US" altLang="ja-JP" sz="1600" dirty="0">
              <a:solidFill>
                <a:schemeClr val="tx1"/>
              </a:solidFill>
              <a:latin typeface="Calibri"/>
              <a:ea typeface="Verdana" pitchFamily="34" charset="0"/>
              <a:cs typeface="Calibri"/>
              <a:sym typeface="Times New Roman" pitchFamily="18" charset="0"/>
            </a:endParaRPr>
          </a:p>
        </p:txBody>
      </p:sp>
      <p:sp>
        <p:nvSpPr>
          <p:cNvPr id="52" name="Title 1"/>
          <p:cNvSpPr>
            <a:spLocks noGrp="1"/>
          </p:cNvSpPr>
          <p:nvPr>
            <p:ph type="title"/>
          </p:nvPr>
        </p:nvSpPr>
        <p:spPr>
          <a:xfrm>
            <a:off x="0" y="0"/>
            <a:ext cx="8875950" cy="686858"/>
          </a:xfrm>
        </p:spPr>
        <p:txBody>
          <a:bodyPr>
            <a:noAutofit/>
          </a:bodyPr>
          <a:lstStyle/>
          <a:p>
            <a:r>
              <a:rPr lang="en-US" b="1" dirty="0"/>
              <a:t>   Meet your own security objectives</a:t>
            </a:r>
          </a:p>
        </p:txBody>
      </p:sp>
      <p:sp>
        <p:nvSpPr>
          <p:cNvPr id="56" name="Rectangle 5"/>
          <p:cNvSpPr/>
          <p:nvPr/>
        </p:nvSpPr>
        <p:spPr bwMode="auto">
          <a:xfrm>
            <a:off x="2853749" y="607048"/>
            <a:ext cx="1692209" cy="1921022"/>
          </a:xfrm>
          <a:prstGeom prst="roundRect">
            <a:avLst/>
          </a:prstGeom>
          <a:solidFill>
            <a:schemeClr val="accent4">
              <a:lumMod val="5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67744" tIns="33895" rIns="67744" bIns="33895" anchor="t" anchorCtr="0"/>
          <a:lstStyle/>
          <a:p>
            <a:pPr algn="ctr" defTabSz="338953" fontAlgn="base">
              <a:spcBef>
                <a:spcPct val="0"/>
              </a:spcBef>
              <a:spcAft>
                <a:spcPct val="0"/>
              </a:spcAft>
              <a:defRPr/>
            </a:pPr>
            <a:r>
              <a:rPr lang="en-US" altLang="ja-JP" sz="1600" dirty="0">
                <a:solidFill>
                  <a:schemeClr val="bg1"/>
                </a:solidFill>
                <a:latin typeface="Calibri"/>
                <a:ea typeface="Verdana" pitchFamily="34" charset="0"/>
                <a:cs typeface="Calibri"/>
                <a:sym typeface="Times New Roman" pitchFamily="18" charset="0"/>
              </a:rPr>
              <a:t>Your own certifications</a:t>
            </a:r>
          </a:p>
        </p:txBody>
      </p:sp>
      <p:sp>
        <p:nvSpPr>
          <p:cNvPr id="57" name="Rectangle 5"/>
          <p:cNvSpPr/>
          <p:nvPr/>
        </p:nvSpPr>
        <p:spPr bwMode="auto">
          <a:xfrm>
            <a:off x="4740474" y="607048"/>
            <a:ext cx="1692209" cy="1921022"/>
          </a:xfrm>
          <a:prstGeom prst="roundRect">
            <a:avLst/>
          </a:prstGeom>
          <a:solidFill>
            <a:srgbClr val="00639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67744" tIns="33895" rIns="67744" bIns="33895" anchor="t" anchorCtr="0"/>
          <a:lstStyle/>
          <a:p>
            <a:pPr algn="ctr" defTabSz="338953" fontAlgn="base">
              <a:spcBef>
                <a:spcPct val="0"/>
              </a:spcBef>
              <a:spcAft>
                <a:spcPct val="0"/>
              </a:spcAft>
              <a:defRPr/>
            </a:pPr>
            <a:r>
              <a:rPr lang="en-US" altLang="ja-JP" sz="1600" dirty="0">
                <a:solidFill>
                  <a:srgbClr val="FFFFFF"/>
                </a:solidFill>
                <a:latin typeface="Calibri"/>
                <a:ea typeface="Verdana" pitchFamily="34" charset="0"/>
                <a:cs typeface="Calibri"/>
                <a:sym typeface="Times New Roman" pitchFamily="18" charset="0"/>
              </a:rPr>
              <a:t>Your own external audits</a:t>
            </a:r>
          </a:p>
        </p:txBody>
      </p:sp>
      <p:sp>
        <p:nvSpPr>
          <p:cNvPr id="58" name="Rectangle 57"/>
          <p:cNvSpPr/>
          <p:nvPr/>
        </p:nvSpPr>
        <p:spPr>
          <a:xfrm>
            <a:off x="6694853" y="487694"/>
            <a:ext cx="2491187" cy="3797493"/>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tIns="0" bIns="0" rtlCol="0" anchor="ctr"/>
          <a:lstStyle/>
          <a:p>
            <a:pPr algn="ctr">
              <a:spcBef>
                <a:spcPts val="200"/>
              </a:spcBef>
              <a:spcAft>
                <a:spcPts val="200"/>
              </a:spcAft>
            </a:pPr>
            <a:r>
              <a:rPr lang="en-US" sz="1600" b="1" dirty="0">
                <a:solidFill>
                  <a:schemeClr val="bg1"/>
                </a:solidFill>
                <a:latin typeface="Arial" panose="020B0604020202020204" pitchFamily="34" charset="0"/>
                <a:cs typeface="Arial" panose="020B0604020202020204" pitchFamily="34" charset="0"/>
              </a:rPr>
              <a:t>Customer scope and effort is reduced</a:t>
            </a:r>
          </a:p>
          <a:p>
            <a:pPr algn="ctr">
              <a:spcBef>
                <a:spcPts val="200"/>
              </a:spcBef>
              <a:spcAft>
                <a:spcPts val="200"/>
              </a:spcAft>
            </a:pPr>
            <a:endParaRPr lang="en-US" sz="1600" b="1" dirty="0">
              <a:solidFill>
                <a:schemeClr val="bg1"/>
              </a:solidFill>
              <a:latin typeface="Arial" panose="020B0604020202020204" pitchFamily="34" charset="0"/>
              <a:cs typeface="Arial" panose="020B0604020202020204" pitchFamily="34" charset="0"/>
            </a:endParaRPr>
          </a:p>
          <a:p>
            <a:pPr algn="ctr">
              <a:spcBef>
                <a:spcPts val="200"/>
              </a:spcBef>
              <a:spcAft>
                <a:spcPts val="200"/>
              </a:spcAft>
            </a:pPr>
            <a:r>
              <a:rPr lang="en-US" sz="1600" b="1" dirty="0">
                <a:solidFill>
                  <a:schemeClr val="bg1"/>
                </a:solidFill>
                <a:latin typeface="Arial" panose="020B0604020202020204" pitchFamily="34" charset="0"/>
                <a:cs typeface="Arial" panose="020B0604020202020204" pitchFamily="34" charset="0"/>
              </a:rPr>
              <a:t>Better results through focused efforts</a:t>
            </a:r>
          </a:p>
          <a:p>
            <a:pPr>
              <a:spcBef>
                <a:spcPts val="200"/>
              </a:spcBef>
              <a:spcAft>
                <a:spcPts val="200"/>
              </a:spcAft>
            </a:pPr>
            <a:endParaRPr lang="en-US" sz="1600" b="1" dirty="0">
              <a:solidFill>
                <a:schemeClr val="bg1"/>
              </a:solidFill>
              <a:latin typeface="Arial" panose="020B0604020202020204" pitchFamily="34" charset="0"/>
              <a:cs typeface="Arial" panose="020B0604020202020204" pitchFamily="34" charset="0"/>
            </a:endParaRPr>
          </a:p>
          <a:p>
            <a:pPr algn="ctr">
              <a:spcBef>
                <a:spcPts val="200"/>
              </a:spcBef>
              <a:spcAft>
                <a:spcPts val="200"/>
              </a:spcAft>
            </a:pPr>
            <a:r>
              <a:rPr lang="en-US" sz="1600" b="1" dirty="0">
                <a:solidFill>
                  <a:schemeClr val="bg1"/>
                </a:solidFill>
                <a:latin typeface="Arial" panose="020B0604020202020204" pitchFamily="34" charset="0"/>
                <a:cs typeface="Arial" panose="020B0604020202020204" pitchFamily="34" charset="0"/>
              </a:rPr>
              <a:t>Built on AWS consistent baseline controls</a:t>
            </a:r>
          </a:p>
        </p:txBody>
      </p:sp>
      <p:pic>
        <p:nvPicPr>
          <p:cNvPr id="62" name="Picture 61" descr="SOC-Marks_2c_Web.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0170" y="1204194"/>
            <a:ext cx="1075883" cy="1075883"/>
          </a:xfrm>
          <a:prstGeom prst="rect">
            <a:avLst/>
          </a:prstGeom>
        </p:spPr>
      </p:pic>
      <p:pic>
        <p:nvPicPr>
          <p:cNvPr id="29" name="Picture 10" descr="ISO Chalk.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151424" y="1302543"/>
            <a:ext cx="1096859" cy="90685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41" name="Picture 2" descr="FedRamp Chalk.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1145125" y="1253524"/>
            <a:ext cx="1331317" cy="124629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cxnSp>
        <p:nvCxnSpPr>
          <p:cNvPr id="26" name="Straight Connector 25"/>
          <p:cNvCxnSpPr/>
          <p:nvPr/>
        </p:nvCxnSpPr>
        <p:spPr>
          <a:xfrm>
            <a:off x="148212" y="2603233"/>
            <a:ext cx="8542538" cy="0"/>
          </a:xfrm>
          <a:prstGeom prst="line">
            <a:avLst/>
          </a:prstGeom>
          <a:ln>
            <a:solidFill>
              <a:schemeClr val="accent1"/>
            </a:solidFill>
            <a:prstDash val="dash"/>
          </a:ln>
        </p:spPr>
        <p:style>
          <a:lnRef idx="3">
            <a:schemeClr val="accent4"/>
          </a:lnRef>
          <a:fillRef idx="0">
            <a:schemeClr val="accent4"/>
          </a:fillRef>
          <a:effectRef idx="2">
            <a:schemeClr val="accent4"/>
          </a:effectRef>
          <a:fontRef idx="minor">
            <a:schemeClr val="tx1"/>
          </a:fontRef>
        </p:style>
      </p:cxnSp>
      <p:sp>
        <p:nvSpPr>
          <p:cNvPr id="42" name="Rounded Rectangle 41"/>
          <p:cNvSpPr/>
          <p:nvPr/>
        </p:nvSpPr>
        <p:spPr>
          <a:xfrm>
            <a:off x="359213" y="628506"/>
            <a:ext cx="551655" cy="188552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2000" b="1" dirty="0"/>
              <a:t>Customer</a:t>
            </a:r>
          </a:p>
        </p:txBody>
      </p:sp>
      <p:sp>
        <p:nvSpPr>
          <p:cNvPr id="44" name="Rounded Rectangle 43"/>
          <p:cNvSpPr/>
          <p:nvPr/>
        </p:nvSpPr>
        <p:spPr>
          <a:xfrm>
            <a:off x="357662" y="2692083"/>
            <a:ext cx="551655" cy="19126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vert="vert270" rtlCol="0" anchor="ctr"/>
          <a:lstStyle/>
          <a:p>
            <a:pPr algn="ctr"/>
            <a:r>
              <a:rPr lang="en-US" sz="2000" b="1" dirty="0"/>
              <a:t>AWS</a:t>
            </a:r>
          </a:p>
        </p:txBody>
      </p:sp>
    </p:spTree>
    <p:extLst>
      <p:ext uri="{BB962C8B-B14F-4D97-AF65-F5344CB8AC3E}">
        <p14:creationId xmlns:p14="http://schemas.microsoft.com/office/powerpoint/2010/main" val="593943014"/>
      </p:ext>
    </p:extLst>
  </p:cSld>
  <p:clrMapOvr>
    <a:masterClrMapping/>
  </p:clrMapOvr>
</p:sld>
</file>

<file path=ppt/theme/theme1.xml><?xml version="1.0" encoding="utf-8"?>
<a:theme xmlns:a="http://schemas.openxmlformats.org/drawingml/2006/main" name="AWS_Blue_White_New_Logo">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Blue_White_New_Logo" id="{B29CF2B0-9CA0-3249-AB4E-9E3DACD63AB5}" vid="{3AA3A3FB-D9BE-4B44-8820-EE9BBC073B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CAD1257093A848B7066675EE926BAE" ma:contentTypeVersion="1" ma:contentTypeDescription="Create a new document." ma:contentTypeScope="" ma:versionID="f1cae5c6ae88aba1a237e05ed3ad9d7e">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14F771E0-E80D-4EA8-BEC2-76983043A3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C597C89A-FD0C-431E-81F6-90225B937683}">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AWS_Blue_White_New_Logo</Template>
  <TotalTime>37382</TotalTime>
  <Words>3897</Words>
  <Application>Microsoft Macintosh PowerPoint</Application>
  <PresentationFormat>On-screen Show (16:9)</PresentationFormat>
  <Paragraphs>639</Paragraphs>
  <Slides>46</Slides>
  <Notes>43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46</vt:i4>
      </vt:variant>
    </vt:vector>
  </HeadingPairs>
  <TitlesOfParts>
    <vt:vector size="61" baseType="lpstr">
      <vt:lpstr>Arial Unicode MS</vt:lpstr>
      <vt:lpstr>ＭＳ Ｐゴシック</vt:lpstr>
      <vt:lpstr>Amazon Ember Light</vt:lpstr>
      <vt:lpstr>Amazon Ember Regular</vt:lpstr>
      <vt:lpstr>Arial</vt:lpstr>
      <vt:lpstr>Calibri</vt:lpstr>
      <vt:lpstr>Consolas</vt:lpstr>
      <vt:lpstr>Courier</vt:lpstr>
      <vt:lpstr>Lucida Console</vt:lpstr>
      <vt:lpstr>Sketch Gothic Bold</vt:lpstr>
      <vt:lpstr>Source Sans Pro Light</vt:lpstr>
      <vt:lpstr>Tahoma</vt:lpstr>
      <vt:lpstr>Times New Roman</vt:lpstr>
      <vt:lpstr>Verdana</vt:lpstr>
      <vt:lpstr>AWS_Blue_White_New_Logo</vt:lpstr>
      <vt:lpstr>PowerPoint Presentation</vt:lpstr>
      <vt:lpstr>PowerPoint Presentation</vt:lpstr>
      <vt:lpstr>PowerPoint Presentation</vt:lpstr>
      <vt:lpstr>PowerPoint Presentation</vt:lpstr>
      <vt:lpstr>Gain access to a world-class security team</vt:lpstr>
      <vt:lpstr>Broad Accreditations &amp; Certifications </vt:lpstr>
      <vt:lpstr>PowerPoint Presentation</vt:lpstr>
      <vt:lpstr>Shared Responsibility Model </vt:lpstr>
      <vt:lpstr>   Meet your own security objectives</vt:lpstr>
      <vt:lpstr>AWS Responsibilities</vt:lpstr>
      <vt:lpstr>AWS Responsibilities</vt:lpstr>
      <vt:lpstr>AWS Responsibilities</vt:lpstr>
      <vt:lpstr>AWS Responsibilities</vt:lpstr>
      <vt:lpstr>PowerPoint Presentation</vt:lpstr>
      <vt:lpstr>What is Identity Management?</vt:lpstr>
      <vt:lpstr>AAA with AWS</vt:lpstr>
      <vt:lpstr>Considerations for Layers of Principals</vt:lpstr>
      <vt:lpstr>AWS Principals</vt:lpstr>
      <vt:lpstr>AWS Identity Authentication</vt:lpstr>
      <vt:lpstr>AWS Authorization and Privileges</vt:lpstr>
      <vt:lpstr>AWS IAM Hierarchy of Privileges</vt:lpstr>
      <vt:lpstr>AWS Identity and Access Management (IAM) </vt:lpstr>
      <vt:lpstr>Identity and Access Management</vt:lpstr>
      <vt:lpstr>AWS Directory Service</vt:lpstr>
      <vt:lpstr>PowerPoint Presentation</vt:lpstr>
      <vt:lpstr>PowerPoint Presentation</vt:lpstr>
      <vt:lpstr>Encryption</vt:lpstr>
      <vt:lpstr>AWS Certificate Manager</vt:lpstr>
      <vt:lpstr>AWS Key Management Service</vt:lpstr>
      <vt:lpstr>AWS CloudHSM</vt:lpstr>
      <vt:lpstr>PowerPoint Presentation</vt:lpstr>
      <vt:lpstr>Amazon Inspector</vt:lpstr>
      <vt:lpstr>AWS WAF</vt:lpstr>
      <vt:lpstr>AWS CloudTrail</vt:lpstr>
      <vt:lpstr>AWS CloudWatch</vt:lpstr>
      <vt:lpstr>VPC Flow Logs</vt:lpstr>
      <vt:lpstr>VPC Flow Logs</vt:lpstr>
      <vt:lpstr>AWS Service Catalog</vt:lpstr>
      <vt:lpstr>AWS Config</vt:lpstr>
      <vt:lpstr>PowerPoint Presentation</vt:lpstr>
      <vt:lpstr>AWS Trusted Advisor</vt:lpstr>
      <vt:lpstr>Amazon Macie</vt:lpstr>
      <vt:lpstr>AWS Marketplace Security Partners</vt:lpstr>
      <vt:lpstr>Enforce consistent security on your hosts</vt:lpstr>
      <vt:lpstr>Defense-in-Depth</vt:lpstr>
      <vt:lpstr>PowerPoint Presentation</vt:lpstr>
    </vt:vector>
  </TitlesOfParts>
  <Company>Amazon.com</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Catalano, Alec</dc:creator>
  <cp:lastModifiedBy>Xavier Raffin</cp:lastModifiedBy>
  <cp:revision>842</cp:revision>
  <dcterms:created xsi:type="dcterms:W3CDTF">2012-12-27T19:47:40Z</dcterms:created>
  <dcterms:modified xsi:type="dcterms:W3CDTF">2019-07-17T01:22:39Z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0x01010061CAD1257093A848B7066675EE926BAE</vt:lpwstr>
  </property>
</Properties>
</file>